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6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Charlevoix" charset="1" panose="00000300000000000000"/>
      <p:regular r:id="rId19"/>
    </p:embeddedFont>
    <p:embeddedFont>
      <p:font typeface="Charlevoix Bold" charset="1" panose="0000030000000000000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notesMasters/notesMaster1.xml" Type="http://schemas.openxmlformats.org/officeDocument/2006/relationships/notesMaster"/><Relationship Id="rId17" Target="theme/theme2.xml" Type="http://schemas.openxmlformats.org/officeDocument/2006/relationships/theme"/><Relationship Id="rId18" Target="notesSlides/notesSlide1.xml" Type="http://schemas.openxmlformats.org/officeDocument/2006/relationships/notesSlide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notesSlides/notesSlide2.xml" Type="http://schemas.openxmlformats.org/officeDocument/2006/relationships/notesSlide"/><Relationship Id="rId21" Target="notesSlides/notesSlide3.xml" Type="http://schemas.openxmlformats.org/officeDocument/2006/relationships/notesSlide"/><Relationship Id="rId22" Target="notesSlides/notesSlide4.xml" Type="http://schemas.openxmlformats.org/officeDocument/2006/relationships/notesSlide"/><Relationship Id="rId23" Target="notesSlides/notesSlide5.xml" Type="http://schemas.openxmlformats.org/officeDocument/2006/relationships/notesSlide"/><Relationship Id="rId24" Target="notesSlides/notesSlide6.xml" Type="http://schemas.openxmlformats.org/officeDocument/2006/relationships/notesSlide"/><Relationship Id="rId25" Target="notesSlides/notesSlide7.xml" Type="http://schemas.openxmlformats.org/officeDocument/2006/relationships/notesSlide"/><Relationship Id="rId26" Target="fonts/font26.fntdata" Type="http://schemas.openxmlformats.org/officeDocument/2006/relationships/font"/><Relationship Id="rId27" Target="notesSlides/notesSlide8.xml" Type="http://schemas.openxmlformats.org/officeDocument/2006/relationships/notesSlide"/><Relationship Id="rId28" Target="notesSlides/notesSlide9.xml" Type="http://schemas.openxmlformats.org/officeDocument/2006/relationships/notes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Existe um mito de que trabalhar com TI é passar o dia com fone de ouvido, no escuro, escrevendo linhas de código complexas. A verdade? Quando um sistema de saúde cai, ou quando uma integração falha, o que está em jogo é o tempo e o bem-estar de pacientes reais. Desenvolver produtos, provisionar infraestrutura e escalar aplicações não é sobre qual linguagem você acha mais legal usar, é sobre construir soluções que não quebram no mundo real. E é exatamente isso que separa um amador de um profissional altamente requisitado hoje.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E é exatamente para resolver esse tipo de problema crítico que eu trabalho todos os dias. Boa noite, pessoal. Meu nome é Mauricio Schmitz. Sou Engenheiro de Software, Arquiteto de Soluções e fundador da Egadnet e da Evya. Hoje, nós construímos e sustentamos ecossistemas complexos de tecnologia.</a:t>
            </a:r>
          </a:p>
          <a:p>
            <a:r>
              <a:rPr lang="en-US"/>
              <a:t/>
            </a:r>
          </a:p>
          <a:p>
            <a:r>
              <a:rPr lang="en-US"/>
              <a:t>Mas, antes de ser o cara que gerencia servidores, arquiteturas em nuvem e equipes de desenvolvimento, eu sou o marido da Bruna, pai de uma menina de 12 anos e de um garotinho de 3. Inclusive, para conseguir dar conta de tanta tela e de tanta tecnologia, a minha grande válvula de escape quando estou offline é ir para o quintal colocar a mão na terra, cuidando da jardinagem e do paisagismo lá de casa.</a:t>
            </a:r>
          </a:p>
          <a:p>
            <a:r>
              <a:rPr lang="en-US"/>
              <a:t/>
            </a:r>
          </a:p>
          <a:p>
            <a:r>
              <a:rPr lang="en-US"/>
              <a:t>Eu faço questão de mostrar isso para vocês porque o mercado de tecnologia exige muito da gente. É uma área incrível, mas que testa nossa resiliência. E no fim do dia, a minha verdadeira base — o motivo de eu levantar todos os dias, encarar os problemas dos clientes e buscar construir um futuro cada vez melhor — é a minha família. Não é sobre o código pelo código, é sobre o que o nosso trabalho nos permite construir para quem a gente ama.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Para entender o mercado de TI hoje, vocês precisam olhar por duas lentes diferentes. E é exatamente assim que a minha operação funciona diariamente.</a:t>
            </a:r>
          </a:p>
          <a:p>
            <a:r>
              <a:rPr lang="en-US"/>
              <a:t/>
            </a:r>
          </a:p>
          <a:p>
            <a:r>
              <a:rPr lang="en-US"/>
              <a:t>Eu gerencio essas duas operações junto com meus sócios, e nós costumamos brincar que olhamos para o mercado por duas lentes diferentes... Uma focada em formar o melhor time na Egadnet, e a outra focada no produto da Evya.</a:t>
            </a:r>
          </a:p>
          <a:p>
            <a:r>
              <a:rPr lang="en-US"/>
              <a:t/>
            </a:r>
          </a:p>
          <a:p>
            <a:r>
              <a:rPr lang="en-US"/>
              <a:t>De um lado, nós temos a Egadnet, que é a nossa Software House e braço de Outsourcing. Aqui, a nossa missão é formar times, avaliar código, entrevistar desenvolvedores e entregar sistemas sob demanda para o mundo corporativo. É a lente de quem contrata e monta as engrenagens.</a:t>
            </a:r>
          </a:p>
          <a:p>
            <a:r>
              <a:rPr lang="en-US"/>
              <a:t/>
            </a:r>
          </a:p>
          <a:p>
            <a:r>
              <a:rPr lang="en-US"/>
              <a:t>Do outro lado, nós temos a Evya, nosso ecossistema focado em HealthTech. Aqui nós operamos na ponta da tecnologia crítica. Nós criamos hubs que fazem sistemas de hospitais e clínicas conversarem entre si, integramos fluxos complexos com o WhatsApp e orquestramos bots de Inteligência Artificial para automatizar agendamentos. É a lente da engenharia de produto, onde um erro custa caro e a escalabilidade precisa ser perfeita.</a:t>
            </a:r>
          </a:p>
          <a:p>
            <a:r>
              <a:rPr lang="en-US"/>
              <a:t/>
            </a:r>
          </a:p>
          <a:p>
            <a:r>
              <a:rPr lang="en-US"/>
              <a:t>Ou seja: na Egadnet eu procuro os melhores profissionais, e na Evya eu dou a eles os problemas mais difíceis para resolverem.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Antes de falar sobre o que nós exigimos de um desenvolvedor, eu preciso mostrar para vocês por que nós somos tão exigentes.</a:t>
            </a:r>
          </a:p>
          <a:p>
            <a:r>
              <a:rPr lang="en-US"/>
              <a:t/>
            </a:r>
          </a:p>
          <a:p>
            <a:r>
              <a:rPr lang="en-US"/>
              <a:t>Pela Egadnet, o código que a nossa equipe escreve sustenta a operação de empresas como [Citar 2 ou 3 clientes grandes]. Quando você constrói para marcas desse tamanho, um 'bugzinho' em produção não é um erro de escola, é um prejuízo financeiro real para o cliente.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E pela Evya, o desafio é a volumetria. Só no último mês, a nossa plataforma transacionou [X mil/milhões] de mensagens via API do WhatsApp. O nosso barramento de integração com o Tasy — que é um dos maiores sistemas de gestão hospitalar do país — recebeu [X mil/milhões] de requisições. Nós estamos falando de uma média de [X mil] requisições críticas por dia.</a:t>
            </a:r>
          </a:p>
          <a:p>
            <a:r>
              <a:rPr lang="en-US"/>
              <a:t/>
            </a:r>
          </a:p>
          <a:p>
            <a:r>
              <a:rPr lang="en-US"/>
              <a:t>É por isso que, lá atrás, eu falei que nós usamos serviços pesados da AWS e linguagens robustas como C#. Porque se o código do desenvolvedor não for bem feito e otimizado, o servidor trava, o Tasy não recebe o dado, e o paciente fica sem o agendamento no WhatsApp.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Quando a gente está estudando, é muito comum focar em uma única coisa: 'Qual linguagem eu devo aprender?' ou 'Como eu resolvo esse algoritmo?'. Mas, quando vocês entram em uma operação real como a Evya ou em projetos da Egadnet, a pergunta muda completamente.</a:t>
            </a:r>
          </a:p>
          <a:p>
            <a:r>
              <a:rPr lang="en-US"/>
              <a:t/>
            </a:r>
          </a:p>
          <a:p>
            <a:r>
              <a:rPr lang="en-US"/>
              <a:t>Hoje, o desenvolvimento de software profissional se baseia em quatro pilares práticos:</a:t>
            </a:r>
          </a:p>
          <a:p>
            <a:r>
              <a:rPr lang="en-US"/>
              <a:t/>
            </a:r>
          </a:p>
          <a:p>
            <a:r>
              <a:rPr lang="en-US"/>
              <a:t>Primeiro, a Arquitetura e a Nuvem: O seu código precisa morar em algum lugar e aguentar tráfego. Entender conceitos de Cloud (como a AWS) e saber como um sistema escala sem cair é o que diferencia um programador de um engenheiro.</a:t>
            </a:r>
          </a:p>
          <a:p>
            <a:r>
              <a:rPr lang="en-US"/>
              <a:t/>
            </a:r>
          </a:p>
          <a:p>
            <a:r>
              <a:rPr lang="en-US"/>
              <a:t>Segundo, a Visão Full-Stack: O mercado busca quem consegue transitar entre a solidez de um back-end bem estruturado — como fazemos com C# e .NET — e a fluidez das interfaces modernas, como o React.</a:t>
            </a:r>
          </a:p>
          <a:p>
            <a:r>
              <a:rPr lang="en-US"/>
              <a:t/>
            </a:r>
          </a:p>
          <a:p>
            <a:r>
              <a:rPr lang="en-US"/>
              <a:t>Terceiro, Integração: Nenhum sistema de valor nasce isolado hoje. Na área da saúde, por exemplo, nosso trabalho é fazer sistemas que falam idiomas completamente diferentes conversarem entre si em tempo real, além de integrar processos inteiros dentro do WhatsApp.</a:t>
            </a:r>
          </a:p>
          <a:p>
            <a:r>
              <a:rPr lang="en-US"/>
              <a:t/>
            </a:r>
          </a:p>
          <a:p>
            <a:r>
              <a:rPr lang="en-US"/>
              <a:t>E, por último, a nova fronteira: a Orquestração de IA. Hoje não construímos mais apenas telas e bancos de dados. Nós inserimos inteligência artificial no meio dos processos para atender pacientes, fazer triagem e automatizar o que é repetitivo.</a:t>
            </a:r>
          </a:p>
          <a:p>
            <a:r>
              <a:rPr lang="en-US"/>
              <a:t/>
            </a:r>
          </a:p>
          <a:p>
            <a:r>
              <a:rPr lang="en-US"/>
              <a:t>Entendam uma coisa: as empresas não estão contratando apenas quem sabe a sintaxe da linguagem. Estamos contratando quem entende como essas quatro peças se conectam para resolver o problema do cliente.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Com o chapéu da Egadnet, onde eu contrato e aloco profissionais, quero abrir a caixa-preta das entrevistas.</a:t>
            </a:r>
          </a:p>
          <a:p>
            <a:r>
              <a:rPr lang="en-US"/>
              <a:t>Por que muitos juniores rodam? Porque tentam parecer perfeitos e trazem currículos com projetos idênticos copiados do YouTube — clones de Netflix e Spotify. O que brilha aos nossos olhos é a realidade. Fazer um sistema simples para um problema real de um cliente de verdade te coloca na frente de 90% da concorrência.</a:t>
            </a:r>
          </a:p>
          <a:p>
            <a:r>
              <a:rPr lang="en-US"/>
              <a:t/>
            </a:r>
          </a:p>
          <a:p>
            <a:r>
              <a:rPr lang="en-US"/>
              <a:t>E hoje, a maior parte da nossa equipe atua remotamente. O trabalho remoto exige autonomia. Se você trava e não avisa, ou se faz bagunça no versionamento do código por desatenção, a operação inteira para. O mercado perdoa quem não sabe um comando e pede ajuda. O que o mercado não perdoa é a falta de sinceridade e a irresponsabilidade.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Se na Egadnet nós resolvemos o problema de quem precisa de um time ou de um software específico, na Evya o nosso desafio é outro: nós somos criadores de um Produto.</a:t>
            </a:r>
          </a:p>
          <a:p>
            <a:r>
              <a:rPr lang="en-US"/>
              <a:t/>
            </a:r>
          </a:p>
          <a:p>
            <a:r>
              <a:rPr lang="en-US"/>
              <a:t>Desenvolver um produto — no nosso caso, plataformas para a área da saúde (HealthTech) — exige uma mentalidade de engenharia de ponta. Quando você entrega um projeto sob demanda, você finaliza e entrega pro cliente. Quando você constrói um produto, você 'mora' naquele código. Ele precisa escalar, receber atualizações sem quebrar, e suportar milhares de acessos ao mesmo tempo.</a:t>
            </a:r>
          </a:p>
          <a:p>
            <a:r>
              <a:rPr lang="en-US"/>
              <a:t/>
            </a:r>
          </a:p>
          <a:p>
            <a:r>
              <a:rPr lang="en-US"/>
              <a:t>Na Evya, nós lidamos com sistemas de 'missão crítica'. Se o nosso Hub de Integrações falhar, uma clínica pode parar. Se o nosso CRM cair, pacientes ficam sem atendimento. Por isso, usamos arquitetura em nuvem (AWS) pesada. Além disso, nós enfrentamos diariamente o desafio das integrações: conectar sistemas antigos de hospitais com o que há de mais moderno, como a API oficial do WhatsApp.</a:t>
            </a:r>
          </a:p>
          <a:p>
            <a:r>
              <a:rPr lang="en-US"/>
              <a:t/>
            </a:r>
          </a:p>
          <a:p>
            <a:r>
              <a:rPr lang="en-US"/>
              <a:t>E aqui entra a parte que todo mundo adora: Inteligência Artificial. Nós desenvolvemos agentes e bots de atendimento para agendamento médico. Mas lembram que falei que na saúde a máquina não pode errar? Desenvolver IA para produto não é só mandar um prompt pro ChatGPT. É criar fluxos (usando Typebot, Dify) e amarrar isso com regras de negócio rígidas. O bot precisa saber horários, médicos disponíveis e convênios aceitos. É engenharia de software pura.</a:t>
            </a:r>
          </a:p>
          <a:p>
            <a:r>
              <a:rPr lang="en-US"/>
              <a:t/>
            </a:r>
          </a:p>
          <a:p>
            <a:r>
              <a:rPr lang="en-US"/>
              <a:t>Quem trabalha com produto aprende a ter amor pela qualidade do código, porque o bug que você ignorou hoje, é o bug que vai te acordar de madrugada amanhã.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Para encerrar, eu quero deixar uma mensagem muito clara para vocês que estão começando agora: a tecnologia vai continuar mudando. Há dois anos, ninguém falava de inteligência artificial do jeito que falamos hoje. Daqui a cinco anos, frameworks vão nascer e morrer.</a:t>
            </a:r>
          </a:p>
          <a:p>
            <a:r>
              <a:rPr lang="en-US"/>
              <a:t/>
            </a:r>
          </a:p>
          <a:p>
            <a:r>
              <a:rPr lang="en-US"/>
              <a:t>Se vocês focarem apenas em decorar ferramentas, vão ficar obsoletos rápido. Mas se vocês aprenderem a resolver problemas, a entender o negócio e a ter responsabilidade com o código que escrevem — seja prestando serviço pela Egadnet ou construindo um produto crítico na Evya —, vocês nunca ficarão sem emprego. A tecnologia é só a ferramenta; o diferencial do mercado, o que nós realmente contratamos, é quem pilota essa ferramenta.</a:t>
            </a:r>
          </a:p>
          <a:p>
            <a:r>
              <a:rPr lang="en-US"/>
              <a:t/>
            </a:r>
          </a:p>
          <a:p>
            <a:r>
              <a:rPr lang="en-US"/>
              <a:t>Deixei o QR Code do meu LinkedIn na tela. Me adicionem, mandem mensagem, acompanhem o que estamos construindo.</a:t>
            </a:r>
          </a:p>
          <a:p>
            <a:r>
              <a:rPr lang="en-US"/>
              <a:t/>
            </a:r>
          </a:p>
          <a:p>
            <a:r>
              <a:rPr lang="en-US"/>
              <a:t>Eu prometi que não ia ficar só palestrando, então agora o palco é de vocês. Quem tem a primeira pergunta?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9.xml" Type="http://schemas.openxmlformats.org/officeDocument/2006/relationships/notesSlide"/><Relationship Id="rId3" Target="../media/image18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1.png" Type="http://schemas.openxmlformats.org/officeDocument/2006/relationships/image"/><Relationship Id="rId4" Target="../media/image2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3.png" Type="http://schemas.openxmlformats.org/officeDocument/2006/relationships/image"/><Relationship Id="rId4" Target="../media/image4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5.png" Type="http://schemas.openxmlformats.org/officeDocument/2006/relationships/image"/><Relationship Id="rId4" Target="../media/image6.png" Type="http://schemas.openxmlformats.org/officeDocument/2006/relationships/image"/><Relationship Id="rId5" Target="../media/image7.png" Type="http://schemas.openxmlformats.org/officeDocument/2006/relationships/image"/><Relationship Id="rId6" Target="../media/image8.png" Type="http://schemas.openxmlformats.org/officeDocument/2006/relationships/image"/><Relationship Id="rId7" Target="../media/image9.png" Type="http://schemas.openxmlformats.org/officeDocument/2006/relationships/image"/><Relationship Id="rId8" Target="../media/image10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.png" Type="http://schemas.openxmlformats.org/officeDocument/2006/relationships/image"/><Relationship Id="rId2" Target="../notesSlides/notesSlide5.xml" Type="http://schemas.openxmlformats.org/officeDocument/2006/relationships/notesSlide"/><Relationship Id="rId3" Target="https://www.evya.com.br/customers" TargetMode="External" Type="http://schemas.openxmlformats.org/officeDocument/2006/relationships/hyperlink"/><Relationship Id="rId4" Target="../media/image11.png" Type="http://schemas.openxmlformats.org/officeDocument/2006/relationships/image"/><Relationship Id="rId5" Target="../media/image12.png" Type="http://schemas.openxmlformats.org/officeDocument/2006/relationships/image"/><Relationship Id="rId6" Target="../media/image13.png" Type="http://schemas.openxmlformats.org/officeDocument/2006/relationships/image"/><Relationship Id="rId7" Target="../media/image14.png" Type="http://schemas.openxmlformats.org/officeDocument/2006/relationships/image"/><Relationship Id="rId8" Target="../media/image15.png" Type="http://schemas.openxmlformats.org/officeDocument/2006/relationships/image"/><Relationship Id="rId9" Target="../media/image16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8.xml" Type="http://schemas.openxmlformats.org/officeDocument/2006/relationships/notesSlid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>
  <p:cSld>
    <p:bg>
      <p:bgPr>
        <a:gradFill rotWithShape="true">
          <a:gsLst>
            <a:gs pos="0">
              <a:srgbClr val="233070">
                <a:alpha val="100000"/>
              </a:srgbClr>
            </a:gs>
            <a:gs pos="100000">
              <a:srgbClr val="038554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524000" y="1724025"/>
            <a:ext cx="15240000" cy="66457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272"/>
              </a:lnSpc>
              <a:spcBef>
                <a:spcPct val="0"/>
              </a:spcBef>
            </a:pPr>
            <a:r>
              <a:rPr lang="en-US" sz="9480" strike="noStrike" u="none">
                <a:solidFill>
                  <a:srgbClr val="FFFFFF"/>
                </a:solidFill>
                <a:latin typeface="Charlevoix"/>
                <a:ea typeface="Charlevoix"/>
                <a:cs typeface="Charlevoix"/>
                <a:sym typeface="Charlevoix"/>
              </a:rPr>
              <a:t>O mercado não paga pelo código que você escreve.</a:t>
            </a:r>
          </a:p>
          <a:p>
            <a:pPr algn="ctr" marL="0" indent="0" lvl="0">
              <a:lnSpc>
                <a:spcPts val="13272"/>
              </a:lnSpc>
              <a:spcBef>
                <a:spcPct val="0"/>
              </a:spcBef>
            </a:pPr>
            <a:r>
              <a:rPr lang="en-US" sz="9480" strike="noStrike" u="none">
                <a:solidFill>
                  <a:srgbClr val="FFFFFF"/>
                </a:solidFill>
                <a:latin typeface="Charlevoix"/>
                <a:ea typeface="Charlevoix"/>
                <a:cs typeface="Charlevoix"/>
                <a:sym typeface="Charlevoix"/>
              </a:rPr>
              <a:t>Paga pelo problema que você resolve.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33070">
                <a:alpha val="100000"/>
              </a:srgbClr>
            </a:gs>
            <a:gs pos="100000">
              <a:srgbClr val="038554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8191500" y="3819525"/>
            <a:ext cx="1905000" cy="0"/>
          </a:xfrm>
          <a:prstGeom prst="line">
            <a:avLst/>
          </a:prstGeom>
          <a:ln cap="flat" w="28575">
            <a:solidFill>
              <a:srgbClr val="68DDBD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7810500" y="4924425"/>
            <a:ext cx="2667000" cy="2667000"/>
            <a:chOff x="0" y="0"/>
            <a:chExt cx="3556000" cy="3556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556000" cy="3556000"/>
            </a:xfrm>
            <a:custGeom>
              <a:avLst/>
              <a:gdLst/>
              <a:ahLst/>
              <a:cxnLst/>
              <a:rect r="r" b="b" t="t" l="l"/>
              <a:pathLst>
                <a:path h="3556000" w="3556000">
                  <a:moveTo>
                    <a:pt x="355600" y="0"/>
                  </a:moveTo>
                  <a:lnTo>
                    <a:pt x="3200400" y="0"/>
                  </a:lnTo>
                  <a:cubicBezTo>
                    <a:pt x="3396792" y="0"/>
                    <a:pt x="3556000" y="159208"/>
                    <a:pt x="3556000" y="355600"/>
                  </a:cubicBezTo>
                  <a:lnTo>
                    <a:pt x="3556000" y="3200400"/>
                  </a:lnTo>
                  <a:cubicBezTo>
                    <a:pt x="3556000" y="3396792"/>
                    <a:pt x="3396792" y="3556000"/>
                    <a:pt x="3200400" y="3556000"/>
                  </a:cubicBezTo>
                  <a:lnTo>
                    <a:pt x="355600" y="3556000"/>
                  </a:lnTo>
                  <a:cubicBezTo>
                    <a:pt x="159208" y="3556000"/>
                    <a:pt x="0" y="3396792"/>
                    <a:pt x="0" y="3200400"/>
                  </a:cubicBezTo>
                  <a:lnTo>
                    <a:pt x="0" y="355600"/>
                  </a:lnTo>
                  <a:cubicBezTo>
                    <a:pt x="0" y="159208"/>
                    <a:pt x="159208" y="0"/>
                    <a:pt x="3556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3556000" cy="3594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7949849" y="5063774"/>
            <a:ext cx="2388301" cy="2388301"/>
          </a:xfrm>
          <a:custGeom>
            <a:avLst/>
            <a:gdLst/>
            <a:ahLst/>
            <a:cxnLst/>
            <a:rect r="r" b="b" t="t" l="l"/>
            <a:pathLst>
              <a:path h="2388301" w="2388301">
                <a:moveTo>
                  <a:pt x="0" y="0"/>
                </a:moveTo>
                <a:lnTo>
                  <a:pt x="2388302" y="0"/>
                </a:lnTo>
                <a:lnTo>
                  <a:pt x="2388302" y="2388302"/>
                </a:lnTo>
                <a:lnTo>
                  <a:pt x="0" y="23883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476500" y="1609725"/>
            <a:ext cx="13335000" cy="1820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Charlevoix"/>
                <a:ea typeface="Charlevoix"/>
                <a:cs typeface="Charlevoix"/>
                <a:sym typeface="Charlevoix"/>
              </a:rPr>
              <a:t>"A tecnologia é só a ferramenta.</a:t>
            </a:r>
          </a:p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Charlevoix"/>
                <a:ea typeface="Charlevoix"/>
                <a:cs typeface="Charlevoix"/>
                <a:sym typeface="Charlevoix"/>
              </a:rPr>
              <a:t>O diferencial é quem a pilota."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429000" y="4171950"/>
            <a:ext cx="11430000" cy="362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59"/>
              </a:lnSpc>
            </a:pPr>
            <a:r>
              <a:rPr lang="en-US" sz="2199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Mauricio Schmitz  |  Arquiteto de Software &amp; Founder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231130" y="9058275"/>
            <a:ext cx="7620000" cy="424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80"/>
              </a:lnSpc>
            </a:pPr>
            <a:r>
              <a:rPr lang="en-US" sz="2600">
                <a:solidFill>
                  <a:srgbClr val="68DDBD"/>
                </a:solidFill>
                <a:latin typeface="Charlevoix"/>
                <a:ea typeface="Charlevoix"/>
                <a:cs typeface="Charlevoix"/>
                <a:sym typeface="Charlevoix"/>
              </a:rPr>
              <a:t>"Perguntas? A hora é agora."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3552830" y="8467725"/>
            <a:ext cx="2409825" cy="1581150"/>
            <a:chOff x="0" y="0"/>
            <a:chExt cx="3213100" cy="21082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3213100" cy="2108200"/>
            </a:xfrm>
            <a:custGeom>
              <a:avLst/>
              <a:gdLst/>
              <a:ahLst/>
              <a:cxnLst/>
              <a:rect r="r" b="b" t="t" l="l"/>
              <a:pathLst>
                <a:path h="2108200" w="3213100">
                  <a:moveTo>
                    <a:pt x="210820" y="0"/>
                  </a:moveTo>
                  <a:lnTo>
                    <a:pt x="3002280" y="0"/>
                  </a:lnTo>
                  <a:cubicBezTo>
                    <a:pt x="3058193" y="0"/>
                    <a:pt x="3111816" y="22211"/>
                    <a:pt x="3151352" y="61748"/>
                  </a:cubicBezTo>
                  <a:cubicBezTo>
                    <a:pt x="3190889" y="101284"/>
                    <a:pt x="3213100" y="154907"/>
                    <a:pt x="3213100" y="210820"/>
                  </a:cubicBezTo>
                  <a:lnTo>
                    <a:pt x="3213100" y="1897380"/>
                  </a:lnTo>
                  <a:cubicBezTo>
                    <a:pt x="3213100" y="1953293"/>
                    <a:pt x="3190889" y="2006916"/>
                    <a:pt x="3151352" y="2046452"/>
                  </a:cubicBezTo>
                  <a:cubicBezTo>
                    <a:pt x="3111816" y="2085989"/>
                    <a:pt x="3058193" y="2108200"/>
                    <a:pt x="3002280" y="2108200"/>
                  </a:cubicBezTo>
                  <a:lnTo>
                    <a:pt x="210820" y="2108200"/>
                  </a:lnTo>
                  <a:cubicBezTo>
                    <a:pt x="154907" y="2108200"/>
                    <a:pt x="101284" y="2085989"/>
                    <a:pt x="61748" y="2046452"/>
                  </a:cubicBezTo>
                  <a:cubicBezTo>
                    <a:pt x="22211" y="2006916"/>
                    <a:pt x="0" y="1953293"/>
                    <a:pt x="0" y="1897380"/>
                  </a:cubicBezTo>
                  <a:lnTo>
                    <a:pt x="0" y="210820"/>
                  </a:lnTo>
                  <a:cubicBezTo>
                    <a:pt x="0" y="94387"/>
                    <a:pt x="94387" y="0"/>
                    <a:pt x="21082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3213100" cy="2146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3841206" y="8755558"/>
            <a:ext cx="1833073" cy="1005483"/>
          </a:xfrm>
          <a:custGeom>
            <a:avLst/>
            <a:gdLst/>
            <a:ahLst/>
            <a:cxnLst/>
            <a:rect r="r" b="b" t="t" l="l"/>
            <a:pathLst>
              <a:path h="1005483" w="1833073">
                <a:moveTo>
                  <a:pt x="0" y="0"/>
                </a:moveTo>
                <a:lnTo>
                  <a:pt x="1833073" y="0"/>
                </a:lnTo>
                <a:lnTo>
                  <a:pt x="1833073" y="1005484"/>
                </a:lnTo>
                <a:lnTo>
                  <a:pt x="0" y="10054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14" id="14"/>
          <p:cNvGrpSpPr/>
          <p:nvPr/>
        </p:nvGrpSpPr>
        <p:grpSpPr>
          <a:xfrm rot="0">
            <a:off x="12163430" y="8467725"/>
            <a:ext cx="2933700" cy="1581150"/>
            <a:chOff x="0" y="0"/>
            <a:chExt cx="3911600" cy="21082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3911600" cy="2108200"/>
            </a:xfrm>
            <a:custGeom>
              <a:avLst/>
              <a:gdLst/>
              <a:ahLst/>
              <a:cxnLst/>
              <a:rect r="r" b="b" t="t" l="l"/>
              <a:pathLst>
                <a:path h="2108200" w="3911600">
                  <a:moveTo>
                    <a:pt x="210820" y="0"/>
                  </a:moveTo>
                  <a:lnTo>
                    <a:pt x="3700780" y="0"/>
                  </a:lnTo>
                  <a:cubicBezTo>
                    <a:pt x="3756693" y="0"/>
                    <a:pt x="3810316" y="22211"/>
                    <a:pt x="3849852" y="61748"/>
                  </a:cubicBezTo>
                  <a:cubicBezTo>
                    <a:pt x="3889389" y="101284"/>
                    <a:pt x="3911600" y="154907"/>
                    <a:pt x="3911600" y="210820"/>
                  </a:cubicBezTo>
                  <a:lnTo>
                    <a:pt x="3911600" y="1897380"/>
                  </a:lnTo>
                  <a:cubicBezTo>
                    <a:pt x="3911600" y="1953293"/>
                    <a:pt x="3889389" y="2006916"/>
                    <a:pt x="3849852" y="2046452"/>
                  </a:cubicBezTo>
                  <a:cubicBezTo>
                    <a:pt x="3810316" y="2085989"/>
                    <a:pt x="3756693" y="2108200"/>
                    <a:pt x="3700780" y="2108200"/>
                  </a:cubicBezTo>
                  <a:lnTo>
                    <a:pt x="210820" y="2108200"/>
                  </a:lnTo>
                  <a:cubicBezTo>
                    <a:pt x="154907" y="2108200"/>
                    <a:pt x="101284" y="2085989"/>
                    <a:pt x="61748" y="2046452"/>
                  </a:cubicBezTo>
                  <a:cubicBezTo>
                    <a:pt x="22211" y="2006916"/>
                    <a:pt x="0" y="1953293"/>
                    <a:pt x="0" y="1897380"/>
                  </a:cubicBezTo>
                  <a:lnTo>
                    <a:pt x="0" y="210820"/>
                  </a:lnTo>
                  <a:cubicBezTo>
                    <a:pt x="0" y="94387"/>
                    <a:pt x="94387" y="0"/>
                    <a:pt x="21082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3911600" cy="2146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0">
            <a:off x="12452357" y="8801100"/>
            <a:ext cx="2355847" cy="1052612"/>
          </a:xfrm>
          <a:custGeom>
            <a:avLst/>
            <a:gdLst/>
            <a:ahLst/>
            <a:cxnLst/>
            <a:rect r="r" b="b" t="t" l="l"/>
            <a:pathLst>
              <a:path h="1052612" w="2355847">
                <a:moveTo>
                  <a:pt x="0" y="0"/>
                </a:moveTo>
                <a:lnTo>
                  <a:pt x="2355846" y="0"/>
                </a:lnTo>
                <a:lnTo>
                  <a:pt x="2355846" y="1052612"/>
                </a:lnTo>
                <a:lnTo>
                  <a:pt x="0" y="10526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33070">
                <a:alpha val="100000"/>
              </a:srgbClr>
            </a:gs>
            <a:gs pos="100000">
              <a:srgbClr val="038554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33500" y="1714500"/>
            <a:ext cx="4191000" cy="4191000"/>
            <a:chOff x="0" y="0"/>
            <a:chExt cx="5588000" cy="5588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588000" cy="5588000"/>
            </a:xfrm>
            <a:custGeom>
              <a:avLst/>
              <a:gdLst/>
              <a:ahLst/>
              <a:cxnLst/>
              <a:rect r="r" b="b" t="t" l="l"/>
              <a:pathLst>
                <a:path h="5588000" w="5588000">
                  <a:moveTo>
                    <a:pt x="2794000" y="0"/>
                  </a:moveTo>
                  <a:cubicBezTo>
                    <a:pt x="1250916" y="0"/>
                    <a:pt x="0" y="1250916"/>
                    <a:pt x="0" y="2794000"/>
                  </a:cubicBezTo>
                  <a:cubicBezTo>
                    <a:pt x="0" y="4337083"/>
                    <a:pt x="1250916" y="5588000"/>
                    <a:pt x="2794000" y="5588000"/>
                  </a:cubicBezTo>
                  <a:cubicBezTo>
                    <a:pt x="4337083" y="5588000"/>
                    <a:pt x="5588000" y="4337083"/>
                    <a:pt x="5588000" y="2794000"/>
                  </a:cubicBezTo>
                  <a:cubicBezTo>
                    <a:pt x="5588000" y="1250916"/>
                    <a:pt x="4337083" y="0"/>
                    <a:pt x="2794000" y="0"/>
                  </a:cubicBezTo>
                  <a:close/>
                </a:path>
              </a:pathLst>
            </a:custGeom>
            <a:solidFill>
              <a:srgbClr val="FFFFFF">
                <a:alpha val="11765"/>
              </a:srgbClr>
            </a:solidFill>
            <a:ln w="38100" cap="sq">
              <a:solidFill>
                <a:srgbClr val="000000">
                  <a:alpha val="11765"/>
                </a:srgbClr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5588000" cy="5626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428750" y="1809750"/>
            <a:ext cx="4000500" cy="4000500"/>
          </a:xfrm>
          <a:custGeom>
            <a:avLst/>
            <a:gdLst/>
            <a:ahLst/>
            <a:cxnLst/>
            <a:rect r="r" b="b" t="t" l="l"/>
            <a:pathLst>
              <a:path h="4000500" w="4000500">
                <a:moveTo>
                  <a:pt x="0" y="0"/>
                </a:moveTo>
                <a:lnTo>
                  <a:pt x="4000500" y="0"/>
                </a:lnTo>
                <a:lnTo>
                  <a:pt x="4000500" y="4000500"/>
                </a:lnTo>
                <a:lnTo>
                  <a:pt x="0" y="40005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477500" y="1714500"/>
            <a:ext cx="4191000" cy="4191000"/>
            <a:chOff x="0" y="0"/>
            <a:chExt cx="5588000" cy="55880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5588000" cy="5588000"/>
            </a:xfrm>
            <a:custGeom>
              <a:avLst/>
              <a:gdLst/>
              <a:ahLst/>
              <a:cxnLst/>
              <a:rect r="r" b="b" t="t" l="l"/>
              <a:pathLst>
                <a:path h="5588000" w="5588000">
                  <a:moveTo>
                    <a:pt x="2794000" y="0"/>
                  </a:moveTo>
                  <a:cubicBezTo>
                    <a:pt x="1250916" y="0"/>
                    <a:pt x="0" y="1250916"/>
                    <a:pt x="0" y="2794000"/>
                  </a:cubicBezTo>
                  <a:cubicBezTo>
                    <a:pt x="0" y="4337083"/>
                    <a:pt x="1250916" y="5588000"/>
                    <a:pt x="2794000" y="5588000"/>
                  </a:cubicBezTo>
                  <a:cubicBezTo>
                    <a:pt x="4337083" y="5588000"/>
                    <a:pt x="5588000" y="4337083"/>
                    <a:pt x="5588000" y="2794000"/>
                  </a:cubicBezTo>
                  <a:cubicBezTo>
                    <a:pt x="5588000" y="1250916"/>
                    <a:pt x="4337083" y="0"/>
                    <a:pt x="2794000" y="0"/>
                  </a:cubicBezTo>
                  <a:close/>
                </a:path>
              </a:pathLst>
            </a:custGeom>
            <a:solidFill>
              <a:srgbClr val="000000">
                <a:alpha val="49804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5588000" cy="5626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0572750" y="1809750"/>
            <a:ext cx="4000500" cy="4000500"/>
            <a:chOff x="0" y="0"/>
            <a:chExt cx="4572000" cy="45720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572000" cy="4572000"/>
            </a:xfrm>
            <a:custGeom>
              <a:avLst/>
              <a:gdLst/>
              <a:ahLst/>
              <a:cxnLst/>
              <a:rect r="r" b="b" t="t" l="l"/>
              <a:pathLst>
                <a:path h="4572000" w="4572000">
                  <a:moveTo>
                    <a:pt x="2286000" y="0"/>
                  </a:moveTo>
                  <a:cubicBezTo>
                    <a:pt x="1023477" y="0"/>
                    <a:pt x="0" y="1023477"/>
                    <a:pt x="0" y="2286000"/>
                  </a:cubicBezTo>
                  <a:cubicBezTo>
                    <a:pt x="0" y="3548523"/>
                    <a:pt x="1023477" y="4572000"/>
                    <a:pt x="2286000" y="4572000"/>
                  </a:cubicBezTo>
                  <a:cubicBezTo>
                    <a:pt x="3548523" y="4572000"/>
                    <a:pt x="4572000" y="3548523"/>
                    <a:pt x="4572000" y="2286000"/>
                  </a:cubicBezTo>
                  <a:cubicBezTo>
                    <a:pt x="4572000" y="1023477"/>
                    <a:pt x="3548523" y="0"/>
                    <a:pt x="2286000" y="0"/>
                  </a:cubicBezTo>
                  <a:close/>
                </a:path>
              </a:pathLst>
            </a:custGeom>
            <a:blipFill>
              <a:blip r:embed="rId4"/>
              <a:stretch>
                <a:fillRect l="-51844" t="-28216" r="-19319" b="0"/>
              </a:stretch>
            </a:blipFill>
          </p:spPr>
        </p:sp>
      </p:grpSp>
      <p:sp>
        <p:nvSpPr>
          <p:cNvPr name="AutoShape 11" id="11"/>
          <p:cNvSpPr/>
          <p:nvPr/>
        </p:nvSpPr>
        <p:spPr>
          <a:xfrm>
            <a:off x="7810500" y="1714500"/>
            <a:ext cx="0" cy="7334250"/>
          </a:xfrm>
          <a:prstGeom prst="line">
            <a:avLst/>
          </a:prstGeom>
          <a:ln cap="flat" w="9525">
            <a:solidFill>
              <a:srgbClr val="FFFFFF">
                <a:alpha val="19608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2" id="12"/>
          <p:cNvSpPr txBox="true"/>
          <p:nvPr/>
        </p:nvSpPr>
        <p:spPr>
          <a:xfrm rot="0">
            <a:off x="2476500" y="476250"/>
            <a:ext cx="13335000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sz="4400">
                <a:solidFill>
                  <a:srgbClr val="FFFFFF"/>
                </a:solidFill>
                <a:latin typeface="Charlevoix"/>
                <a:ea typeface="Charlevoix"/>
                <a:cs typeface="Charlevoix"/>
                <a:sym typeface="Charlevoix"/>
              </a:rPr>
              <a:t>Quem é o Mauricio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286500" y="1171575"/>
            <a:ext cx="5715000" cy="362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59"/>
              </a:lnSpc>
            </a:pPr>
            <a:r>
              <a:rPr lang="en-US" sz="2199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O Profissional e o Pessoal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33500" y="6119972"/>
            <a:ext cx="4191000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 strike="noStrike" u="none">
                <a:solidFill>
                  <a:srgbClr val="F06D2B"/>
                </a:solidFill>
                <a:latin typeface="Charlevoix"/>
                <a:ea typeface="Charlevoix"/>
                <a:cs typeface="Charlevoix"/>
                <a:sym typeface="Charlevoix"/>
              </a:rPr>
              <a:t>⚙️  O lado Tech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27681" y="6657975"/>
            <a:ext cx="6906956" cy="18629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944"/>
              </a:lnSpc>
              <a:spcBef>
                <a:spcPct val="0"/>
              </a:spcBef>
            </a:pPr>
            <a:r>
              <a:rPr lang="en-US" sz="3296" strike="noStrike" u="none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Engenheiro de Software, Arquiteto de Soluções e Empreendedor.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527681" y="8431807"/>
            <a:ext cx="6906956" cy="6070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944"/>
              </a:lnSpc>
              <a:spcBef>
                <a:spcPct val="0"/>
              </a:spcBef>
            </a:pPr>
            <a:r>
              <a:rPr lang="en-US" sz="3296" strike="noStrike" u="none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Fundador da Egadnet e Evya.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477500" y="6153150"/>
            <a:ext cx="4191000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 strike="noStrike" u="none">
                <a:solidFill>
                  <a:srgbClr val="68DDBD"/>
                </a:solidFill>
                <a:latin typeface="Charlevoix"/>
                <a:ea typeface="Charlevoix"/>
                <a:cs typeface="Charlevoix"/>
                <a:sym typeface="Charlevoix"/>
              </a:rPr>
              <a:t>❤️  O lado Offline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286661" y="6630009"/>
            <a:ext cx="6572677" cy="12362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950"/>
              </a:lnSpc>
              <a:spcBef>
                <a:spcPct val="0"/>
              </a:spcBef>
            </a:pPr>
            <a:r>
              <a:rPr lang="en-US" sz="3300" strike="noStrike" u="none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Marido, pai de um casal (12 e 3 anos).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286661" y="7825041"/>
            <a:ext cx="6572677" cy="12362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950"/>
              </a:lnSpc>
              <a:spcBef>
                <a:spcPct val="0"/>
              </a:spcBef>
            </a:pPr>
            <a:r>
              <a:rPr lang="en-US" sz="3300" strike="noStrike" u="none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O verdadeiro motor por trás de cada linha de código.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33070">
                <a:alpha val="100000"/>
              </a:srgbClr>
            </a:gs>
            <a:gs pos="100000">
              <a:srgbClr val="038554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762000" y="1943100"/>
            <a:ext cx="16764000" cy="0"/>
          </a:xfrm>
          <a:prstGeom prst="line">
            <a:avLst/>
          </a:prstGeom>
          <a:ln cap="flat" w="9525">
            <a:solidFill>
              <a:srgbClr val="FFFFFF">
                <a:alpha val="29804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>
            <a:off x="762000" y="3476625"/>
            <a:ext cx="1905000" cy="0"/>
          </a:xfrm>
          <a:prstGeom prst="line">
            <a:avLst/>
          </a:prstGeom>
          <a:ln cap="flat" w="28575">
            <a:solidFill>
              <a:srgbClr val="F06D2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>
            <a:off x="9429750" y="3476625"/>
            <a:ext cx="1905000" cy="0"/>
          </a:xfrm>
          <a:prstGeom prst="line">
            <a:avLst/>
          </a:prstGeom>
          <a:ln cap="flat" w="28575">
            <a:solidFill>
              <a:srgbClr val="68DDB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>
            <a:off x="9144000" y="2324100"/>
            <a:ext cx="0" cy="2628900"/>
          </a:xfrm>
          <a:prstGeom prst="line">
            <a:avLst/>
          </a:prstGeom>
          <a:ln cap="flat" w="9525">
            <a:solidFill>
              <a:srgbClr val="FFFFFF">
                <a:alpha val="19608"/>
              </a:srgbClr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/>
          <p:nvPr/>
        </p:nvGrpSpPr>
        <p:grpSpPr>
          <a:xfrm rot="0">
            <a:off x="2438400" y="5715000"/>
            <a:ext cx="2409825" cy="1581150"/>
            <a:chOff x="0" y="0"/>
            <a:chExt cx="3213100" cy="21082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213100" cy="2108200"/>
            </a:xfrm>
            <a:custGeom>
              <a:avLst/>
              <a:gdLst/>
              <a:ahLst/>
              <a:cxnLst/>
              <a:rect r="r" b="b" t="t" l="l"/>
              <a:pathLst>
                <a:path h="2108200" w="3213100">
                  <a:moveTo>
                    <a:pt x="210820" y="0"/>
                  </a:moveTo>
                  <a:lnTo>
                    <a:pt x="3002280" y="0"/>
                  </a:lnTo>
                  <a:cubicBezTo>
                    <a:pt x="3058193" y="0"/>
                    <a:pt x="3111816" y="22211"/>
                    <a:pt x="3151352" y="61748"/>
                  </a:cubicBezTo>
                  <a:cubicBezTo>
                    <a:pt x="3190889" y="101284"/>
                    <a:pt x="3213100" y="154907"/>
                    <a:pt x="3213100" y="210820"/>
                  </a:cubicBezTo>
                  <a:lnTo>
                    <a:pt x="3213100" y="1897380"/>
                  </a:lnTo>
                  <a:cubicBezTo>
                    <a:pt x="3213100" y="1953293"/>
                    <a:pt x="3190889" y="2006916"/>
                    <a:pt x="3151352" y="2046452"/>
                  </a:cubicBezTo>
                  <a:cubicBezTo>
                    <a:pt x="3111816" y="2085989"/>
                    <a:pt x="3058193" y="2108200"/>
                    <a:pt x="3002280" y="2108200"/>
                  </a:cubicBezTo>
                  <a:lnTo>
                    <a:pt x="210820" y="2108200"/>
                  </a:lnTo>
                  <a:cubicBezTo>
                    <a:pt x="154907" y="2108200"/>
                    <a:pt x="101284" y="2085989"/>
                    <a:pt x="61748" y="2046452"/>
                  </a:cubicBezTo>
                  <a:cubicBezTo>
                    <a:pt x="22211" y="2006916"/>
                    <a:pt x="0" y="1953293"/>
                    <a:pt x="0" y="1897380"/>
                  </a:cubicBezTo>
                  <a:lnTo>
                    <a:pt x="0" y="210820"/>
                  </a:lnTo>
                  <a:cubicBezTo>
                    <a:pt x="0" y="94387"/>
                    <a:pt x="94387" y="0"/>
                    <a:pt x="21082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3213100" cy="2146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2726776" y="6002833"/>
            <a:ext cx="1833073" cy="1005483"/>
          </a:xfrm>
          <a:custGeom>
            <a:avLst/>
            <a:gdLst/>
            <a:ahLst/>
            <a:cxnLst/>
            <a:rect r="r" b="b" t="t" l="l"/>
            <a:pathLst>
              <a:path h="1005483" w="1833073">
                <a:moveTo>
                  <a:pt x="0" y="0"/>
                </a:moveTo>
                <a:lnTo>
                  <a:pt x="1833073" y="0"/>
                </a:lnTo>
                <a:lnTo>
                  <a:pt x="1833073" y="1005484"/>
                </a:lnTo>
                <a:lnTo>
                  <a:pt x="0" y="10054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11049000" y="5715000"/>
            <a:ext cx="2933700" cy="1581150"/>
            <a:chOff x="0" y="0"/>
            <a:chExt cx="3911600" cy="21082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3911600" cy="2108200"/>
            </a:xfrm>
            <a:custGeom>
              <a:avLst/>
              <a:gdLst/>
              <a:ahLst/>
              <a:cxnLst/>
              <a:rect r="r" b="b" t="t" l="l"/>
              <a:pathLst>
                <a:path h="2108200" w="3911600">
                  <a:moveTo>
                    <a:pt x="210820" y="0"/>
                  </a:moveTo>
                  <a:lnTo>
                    <a:pt x="3700780" y="0"/>
                  </a:lnTo>
                  <a:cubicBezTo>
                    <a:pt x="3756693" y="0"/>
                    <a:pt x="3810316" y="22211"/>
                    <a:pt x="3849852" y="61748"/>
                  </a:cubicBezTo>
                  <a:cubicBezTo>
                    <a:pt x="3889389" y="101284"/>
                    <a:pt x="3911600" y="154907"/>
                    <a:pt x="3911600" y="210820"/>
                  </a:cubicBezTo>
                  <a:lnTo>
                    <a:pt x="3911600" y="1897380"/>
                  </a:lnTo>
                  <a:cubicBezTo>
                    <a:pt x="3911600" y="1953293"/>
                    <a:pt x="3889389" y="2006916"/>
                    <a:pt x="3849852" y="2046452"/>
                  </a:cubicBezTo>
                  <a:cubicBezTo>
                    <a:pt x="3810316" y="2085989"/>
                    <a:pt x="3756693" y="2108200"/>
                    <a:pt x="3700780" y="2108200"/>
                  </a:cubicBezTo>
                  <a:lnTo>
                    <a:pt x="210820" y="2108200"/>
                  </a:lnTo>
                  <a:cubicBezTo>
                    <a:pt x="154907" y="2108200"/>
                    <a:pt x="101284" y="2085989"/>
                    <a:pt x="61748" y="2046452"/>
                  </a:cubicBezTo>
                  <a:cubicBezTo>
                    <a:pt x="22211" y="2006916"/>
                    <a:pt x="0" y="1953293"/>
                    <a:pt x="0" y="1897380"/>
                  </a:cubicBezTo>
                  <a:lnTo>
                    <a:pt x="0" y="210820"/>
                  </a:lnTo>
                  <a:cubicBezTo>
                    <a:pt x="0" y="94387"/>
                    <a:pt x="94387" y="0"/>
                    <a:pt x="21082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3911600" cy="2146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11337927" y="6048375"/>
            <a:ext cx="2355847" cy="1052612"/>
          </a:xfrm>
          <a:custGeom>
            <a:avLst/>
            <a:gdLst/>
            <a:ahLst/>
            <a:cxnLst/>
            <a:rect r="r" b="b" t="t" l="l"/>
            <a:pathLst>
              <a:path h="1052612" w="2355847">
                <a:moveTo>
                  <a:pt x="0" y="0"/>
                </a:moveTo>
                <a:lnTo>
                  <a:pt x="2355846" y="0"/>
                </a:lnTo>
                <a:lnTo>
                  <a:pt x="2355846" y="1052612"/>
                </a:lnTo>
                <a:lnTo>
                  <a:pt x="0" y="10526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3429000" y="571500"/>
            <a:ext cx="11430000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sz="4400">
                <a:solidFill>
                  <a:srgbClr val="FFFFFF"/>
                </a:solidFill>
                <a:latin typeface="Charlevoix"/>
                <a:ea typeface="Charlevoix"/>
                <a:cs typeface="Charlevoix"/>
                <a:sym typeface="Charlevoix"/>
              </a:rPr>
              <a:t>As Duas Lentes do Mercado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286500" y="1285875"/>
            <a:ext cx="5715000" cy="362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59"/>
              </a:lnSpc>
            </a:pPr>
            <a:r>
              <a:rPr lang="en-US" sz="2199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O Ecossistema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62000" y="2314575"/>
            <a:ext cx="8096250" cy="552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F06D2B"/>
                </a:solidFill>
                <a:latin typeface="Charlevoix"/>
                <a:ea typeface="Charlevoix"/>
                <a:cs typeface="Charlevoix"/>
                <a:sym typeface="Charlevoix"/>
              </a:rPr>
              <a:t>EGADNET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762000" y="2914650"/>
            <a:ext cx="8096250" cy="362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9"/>
              </a:lnSpc>
            </a:pPr>
            <a:r>
              <a:rPr lang="en-US" sz="2199">
                <a:solidFill>
                  <a:srgbClr val="FFFFFF"/>
                </a:solidFill>
                <a:latin typeface="Charlevoix"/>
                <a:ea typeface="Charlevoix"/>
                <a:cs typeface="Charlevoix"/>
                <a:sym typeface="Charlevoix"/>
              </a:rPr>
              <a:t>Software House &amp; Tech Outsourcing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52500" y="3695700"/>
            <a:ext cx="7905750" cy="37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▸  Construção de software sob demanda.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52500" y="4143375"/>
            <a:ext cx="7905750" cy="37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▸  Seleção, validação e alocação de talentos de TI.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429750" y="2314575"/>
            <a:ext cx="8096250" cy="552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68DDBD"/>
                </a:solidFill>
                <a:latin typeface="Charlevoix"/>
                <a:ea typeface="Charlevoix"/>
                <a:cs typeface="Charlevoix"/>
                <a:sym typeface="Charlevoix"/>
              </a:rPr>
              <a:t>EVYA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429750" y="2914650"/>
            <a:ext cx="8096250" cy="362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9"/>
              </a:lnSpc>
            </a:pPr>
            <a:r>
              <a:rPr lang="en-US" sz="2199">
                <a:solidFill>
                  <a:srgbClr val="FFFFFF"/>
                </a:solidFill>
                <a:latin typeface="Charlevoix"/>
                <a:ea typeface="Charlevoix"/>
                <a:cs typeface="Charlevoix"/>
                <a:sym typeface="Charlevoix"/>
              </a:rPr>
              <a:t>HealthTech &amp; Automação Inteligente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620250" y="3695700"/>
            <a:ext cx="7905750" cy="37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▸  Hubs de integração de sistemas de saúde.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620250" y="4143375"/>
            <a:ext cx="7905750" cy="37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▸  CRM + API do WhatsApp.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620250" y="4591050"/>
            <a:ext cx="7905750" cy="37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▸  Agentes e Bots com Inteligência Artificial.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33070">
                <a:alpha val="100000"/>
              </a:srgbClr>
            </a:gs>
            <a:gs pos="100000">
              <a:srgbClr val="038554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905000" y="1924050"/>
            <a:ext cx="14478000" cy="7600950"/>
            <a:chOff x="0" y="0"/>
            <a:chExt cx="19304000" cy="10134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9304000" cy="10134600"/>
            </a:xfrm>
            <a:custGeom>
              <a:avLst/>
              <a:gdLst/>
              <a:ahLst/>
              <a:cxnLst/>
              <a:rect r="r" b="b" t="t" l="l"/>
              <a:pathLst>
                <a:path h="10134600" w="19304000">
                  <a:moveTo>
                    <a:pt x="1791232" y="0"/>
                  </a:moveTo>
                  <a:lnTo>
                    <a:pt x="17512768" y="0"/>
                  </a:lnTo>
                  <a:cubicBezTo>
                    <a:pt x="18502038" y="0"/>
                    <a:pt x="19304000" y="453742"/>
                    <a:pt x="19304000" y="1013460"/>
                  </a:cubicBezTo>
                  <a:lnTo>
                    <a:pt x="19304000" y="9121140"/>
                  </a:lnTo>
                  <a:cubicBezTo>
                    <a:pt x="19304000" y="9680859"/>
                    <a:pt x="18502038" y="10134600"/>
                    <a:pt x="17512768" y="10134600"/>
                  </a:cubicBezTo>
                  <a:lnTo>
                    <a:pt x="1791232" y="10134600"/>
                  </a:lnTo>
                  <a:cubicBezTo>
                    <a:pt x="801962" y="10134600"/>
                    <a:pt x="0" y="9680859"/>
                    <a:pt x="0" y="9121140"/>
                  </a:cubicBezTo>
                  <a:lnTo>
                    <a:pt x="0" y="1013460"/>
                  </a:lnTo>
                  <a:cubicBezTo>
                    <a:pt x="0" y="453742"/>
                    <a:pt x="801962" y="0"/>
                    <a:pt x="1791232" y="0"/>
                  </a:cubicBezTo>
                  <a:close/>
                </a:path>
              </a:pathLst>
            </a:custGeom>
            <a:solidFill>
              <a:srgbClr val="0D1B3E">
                <a:alpha val="74902"/>
              </a:srgbClr>
            </a:solidFill>
            <a:ln w="9525" cap="sq">
              <a:solidFill>
                <a:srgbClr val="F06D2B">
                  <a:alpha val="74902"/>
                </a:srgbClr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9304000" cy="10172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AutoShape 5" id="5"/>
          <p:cNvSpPr/>
          <p:nvPr/>
        </p:nvSpPr>
        <p:spPr>
          <a:xfrm flipV="true">
            <a:off x="559286" y="-193151"/>
            <a:ext cx="1905000" cy="3138487"/>
          </a:xfrm>
          <a:prstGeom prst="line">
            <a:avLst/>
          </a:prstGeom>
          <a:ln cap="flat" w="28575">
            <a:solidFill>
              <a:srgbClr val="F06D2B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/>
          <p:nvPr/>
        </p:nvGrpSpPr>
        <p:grpSpPr>
          <a:xfrm rot="0">
            <a:off x="2286000" y="3429000"/>
            <a:ext cx="13716000" cy="3810000"/>
            <a:chOff x="0" y="0"/>
            <a:chExt cx="18288000" cy="50800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8288000" cy="5080000"/>
            </a:xfrm>
            <a:custGeom>
              <a:avLst/>
              <a:gdLst/>
              <a:ahLst/>
              <a:cxnLst/>
              <a:rect r="r" b="b" t="t" l="l"/>
              <a:pathLst>
                <a:path h="5080000" w="18288000">
                  <a:moveTo>
                    <a:pt x="468923" y="0"/>
                  </a:moveTo>
                  <a:lnTo>
                    <a:pt x="17819077" y="0"/>
                  </a:lnTo>
                  <a:cubicBezTo>
                    <a:pt x="18078056" y="0"/>
                    <a:pt x="18288000" y="227439"/>
                    <a:pt x="18288000" y="508000"/>
                  </a:cubicBezTo>
                  <a:lnTo>
                    <a:pt x="18288000" y="4572000"/>
                  </a:lnTo>
                  <a:cubicBezTo>
                    <a:pt x="18288000" y="4852561"/>
                    <a:pt x="18078056" y="5080000"/>
                    <a:pt x="17819077" y="5080000"/>
                  </a:cubicBezTo>
                  <a:lnTo>
                    <a:pt x="468923" y="5080000"/>
                  </a:lnTo>
                  <a:cubicBezTo>
                    <a:pt x="209944" y="5080000"/>
                    <a:pt x="0" y="4852561"/>
                    <a:pt x="0" y="4572000"/>
                  </a:cubicBezTo>
                  <a:lnTo>
                    <a:pt x="0" y="508000"/>
                  </a:lnTo>
                  <a:cubicBezTo>
                    <a:pt x="0" y="227439"/>
                    <a:pt x="209944" y="0"/>
                    <a:pt x="468923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18288000" cy="5118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2857500" y="3905250"/>
            <a:ext cx="4095750" cy="831718"/>
          </a:xfrm>
          <a:custGeom>
            <a:avLst/>
            <a:gdLst/>
            <a:ahLst/>
            <a:cxnLst/>
            <a:rect r="r" b="b" t="t" l="l"/>
            <a:pathLst>
              <a:path h="831718" w="4095750">
                <a:moveTo>
                  <a:pt x="0" y="0"/>
                </a:moveTo>
                <a:lnTo>
                  <a:pt x="4095750" y="0"/>
                </a:lnTo>
                <a:lnTo>
                  <a:pt x="4095750" y="831718"/>
                </a:lnTo>
                <a:lnTo>
                  <a:pt x="0" y="8317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97" r="0" b="-97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429500" y="3762375"/>
            <a:ext cx="4362450" cy="1106573"/>
          </a:xfrm>
          <a:custGeom>
            <a:avLst/>
            <a:gdLst/>
            <a:ahLst/>
            <a:cxnLst/>
            <a:rect r="r" b="b" t="t" l="l"/>
            <a:pathLst>
              <a:path h="1106573" w="4362450">
                <a:moveTo>
                  <a:pt x="0" y="0"/>
                </a:moveTo>
                <a:lnTo>
                  <a:pt x="4362450" y="0"/>
                </a:lnTo>
                <a:lnTo>
                  <a:pt x="4362450" y="1106573"/>
                </a:lnTo>
                <a:lnTo>
                  <a:pt x="0" y="110657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77" r="0" b="-77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2733379" y="3982585"/>
            <a:ext cx="2588907" cy="754383"/>
          </a:xfrm>
          <a:custGeom>
            <a:avLst/>
            <a:gdLst/>
            <a:ahLst/>
            <a:cxnLst/>
            <a:rect r="r" b="b" t="t" l="l"/>
            <a:pathLst>
              <a:path h="754383" w="2588907">
                <a:moveTo>
                  <a:pt x="0" y="0"/>
                </a:moveTo>
                <a:lnTo>
                  <a:pt x="2588907" y="0"/>
                </a:lnTo>
                <a:lnTo>
                  <a:pt x="2588907" y="754383"/>
                </a:lnTo>
                <a:lnTo>
                  <a:pt x="0" y="7543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6746" t="-78776" r="-28514" b="-66492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3106361" y="5619750"/>
            <a:ext cx="3598029" cy="1174173"/>
          </a:xfrm>
          <a:custGeom>
            <a:avLst/>
            <a:gdLst/>
            <a:ahLst/>
            <a:cxnLst/>
            <a:rect r="r" b="b" t="t" l="l"/>
            <a:pathLst>
              <a:path h="1174173" w="3598029">
                <a:moveTo>
                  <a:pt x="0" y="0"/>
                </a:moveTo>
                <a:lnTo>
                  <a:pt x="3598028" y="0"/>
                </a:lnTo>
                <a:lnTo>
                  <a:pt x="3598028" y="1174173"/>
                </a:lnTo>
                <a:lnTo>
                  <a:pt x="0" y="117417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106725" r="0" b="-107295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8040948" y="5450770"/>
            <a:ext cx="3139554" cy="1500009"/>
          </a:xfrm>
          <a:custGeom>
            <a:avLst/>
            <a:gdLst/>
            <a:ahLst/>
            <a:cxnLst/>
            <a:rect r="r" b="b" t="t" l="l"/>
            <a:pathLst>
              <a:path h="1500009" w="3139554">
                <a:moveTo>
                  <a:pt x="0" y="0"/>
                </a:moveTo>
                <a:lnTo>
                  <a:pt x="3139554" y="0"/>
                </a:lnTo>
                <a:lnTo>
                  <a:pt x="3139554" y="1500010"/>
                </a:lnTo>
                <a:lnTo>
                  <a:pt x="0" y="150001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2514002" y="6041893"/>
            <a:ext cx="3027661" cy="716101"/>
          </a:xfrm>
          <a:custGeom>
            <a:avLst/>
            <a:gdLst/>
            <a:ahLst/>
            <a:cxnLst/>
            <a:rect r="r" b="b" t="t" l="l"/>
            <a:pathLst>
              <a:path h="716101" w="3027661">
                <a:moveTo>
                  <a:pt x="0" y="0"/>
                </a:moveTo>
                <a:lnTo>
                  <a:pt x="3027661" y="0"/>
                </a:lnTo>
                <a:lnTo>
                  <a:pt x="3027661" y="716102"/>
                </a:lnTo>
                <a:lnTo>
                  <a:pt x="0" y="7161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2476500" y="476250"/>
            <a:ext cx="13335000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sz="4400">
                <a:solidFill>
                  <a:srgbClr val="FFFFFF"/>
                </a:solidFill>
                <a:latin typeface="Charlevoix"/>
                <a:ea typeface="Charlevoix"/>
                <a:cs typeface="Charlevoix"/>
                <a:sym typeface="Charlevoix"/>
              </a:rPr>
              <a:t>A Escala do Desafio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286500" y="1171575"/>
            <a:ext cx="5715000" cy="362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59"/>
              </a:lnSpc>
              <a:spcBef>
                <a:spcPct val="0"/>
              </a:spcBef>
            </a:pPr>
            <a:r>
              <a:rPr lang="en-US" sz="2199" strike="noStrike" u="none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A Confiança do Mercado  •  EGADNET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286000" y="2247900"/>
            <a:ext cx="13716000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72"/>
              </a:lnSpc>
              <a:spcBef>
                <a:spcPct val="0"/>
              </a:spcBef>
            </a:pPr>
            <a:r>
              <a:rPr lang="en-US" sz="2810" strike="noStrike" u="none">
                <a:solidFill>
                  <a:srgbClr val="F06D2B"/>
                </a:solidFill>
                <a:latin typeface="Charlevoix"/>
                <a:ea typeface="Charlevoix"/>
                <a:cs typeface="Charlevoix"/>
                <a:sym typeface="Charlevoix"/>
              </a:rPr>
              <a:t>A Confiança do Mercado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286000" y="2714625"/>
            <a:ext cx="13716000" cy="238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947"/>
              </a:lnSpc>
              <a:spcBef>
                <a:spcPct val="0"/>
              </a:spcBef>
            </a:pPr>
            <a:r>
              <a:rPr lang="en-US" sz="1622" strike="noStrike" u="none">
                <a:solidFill>
                  <a:srgbClr val="FFFFFF"/>
                </a:solidFill>
                <a:latin typeface="Charlevoix"/>
                <a:ea typeface="Charlevoix"/>
                <a:cs typeface="Charlevoix"/>
                <a:sym typeface="Charlevoix"/>
              </a:rPr>
              <a:t>EGADNET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286000" y="7562850"/>
            <a:ext cx="13716000" cy="3296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71"/>
              </a:lnSpc>
              <a:spcBef>
                <a:spcPct val="0"/>
              </a:spcBef>
            </a:pPr>
            <a:r>
              <a:rPr lang="en-US" sz="1847" strike="noStrike" u="none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Projetos sob demanda rodando em operações líderes de mercado.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33070">
                <a:alpha val="100000"/>
              </a:srgbClr>
            </a:gs>
            <a:gs pos="100000">
              <a:srgbClr val="038554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905000" y="1924050"/>
            <a:ext cx="14478000" cy="7810500"/>
            <a:chOff x="0" y="0"/>
            <a:chExt cx="19304000" cy="1041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9304000" cy="10414000"/>
            </a:xfrm>
            <a:custGeom>
              <a:avLst/>
              <a:gdLst/>
              <a:ahLst/>
              <a:cxnLst/>
              <a:rect r="r" b="b" t="t" l="l"/>
              <a:pathLst>
                <a:path h="10414000" w="19304000">
                  <a:moveTo>
                    <a:pt x="1041400" y="0"/>
                  </a:moveTo>
                  <a:lnTo>
                    <a:pt x="18262600" y="0"/>
                  </a:lnTo>
                  <a:cubicBezTo>
                    <a:pt x="18837749" y="0"/>
                    <a:pt x="19304000" y="466251"/>
                    <a:pt x="19304000" y="1041400"/>
                  </a:cubicBezTo>
                  <a:lnTo>
                    <a:pt x="19304000" y="9372600"/>
                  </a:lnTo>
                  <a:cubicBezTo>
                    <a:pt x="19304000" y="9947749"/>
                    <a:pt x="18837749" y="10414000"/>
                    <a:pt x="18262600" y="10414000"/>
                  </a:cubicBezTo>
                  <a:lnTo>
                    <a:pt x="1041400" y="10414000"/>
                  </a:lnTo>
                  <a:cubicBezTo>
                    <a:pt x="466251" y="10414000"/>
                    <a:pt x="0" y="9947749"/>
                    <a:pt x="0" y="9372600"/>
                  </a:cubicBezTo>
                  <a:lnTo>
                    <a:pt x="0" y="1041400"/>
                  </a:lnTo>
                  <a:cubicBezTo>
                    <a:pt x="0" y="466251"/>
                    <a:pt x="466251" y="0"/>
                    <a:pt x="1041400" y="0"/>
                  </a:cubicBezTo>
                  <a:close/>
                </a:path>
              </a:pathLst>
            </a:custGeom>
            <a:solidFill>
              <a:srgbClr val="0D1B3E">
                <a:alpha val="80000"/>
              </a:srgbClr>
            </a:solidFill>
            <a:ln w="9525" cap="sq">
              <a:solidFill>
                <a:srgbClr val="68DDBD">
                  <a:alpha val="80000"/>
                </a:srgbClr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9304000" cy="10452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AutoShape 5" id="5"/>
          <p:cNvSpPr/>
          <p:nvPr/>
        </p:nvSpPr>
        <p:spPr>
          <a:xfrm>
            <a:off x="2286000" y="2867025"/>
            <a:ext cx="1905000" cy="0"/>
          </a:xfrm>
          <a:prstGeom prst="line">
            <a:avLst/>
          </a:prstGeom>
          <a:ln cap="flat" w="28575">
            <a:solidFill>
              <a:srgbClr val="68DDB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2286000" y="3247998"/>
            <a:ext cx="13716000" cy="6941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99"/>
              </a:lnSpc>
            </a:pPr>
            <a:r>
              <a:rPr lang="en-US" sz="5199">
                <a:solidFill>
                  <a:srgbClr val="68DDBD"/>
                </a:solidFill>
                <a:latin typeface="Charlevoix"/>
                <a:ea typeface="Charlevoix"/>
                <a:cs typeface="Charlevoix"/>
                <a:sym typeface="Charlevoix"/>
              </a:rPr>
              <a:t>3.025.764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286000" y="3943350"/>
            <a:ext cx="13716000" cy="273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Mensagens transacionadas no WhatsApp (Último mês)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286000" y="4619598"/>
            <a:ext cx="13716000" cy="6941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99"/>
              </a:lnSpc>
            </a:pPr>
            <a:r>
              <a:rPr lang="en-US" sz="5199">
                <a:solidFill>
                  <a:srgbClr val="68DDBD"/>
                </a:solidFill>
                <a:latin typeface="Charlevoix"/>
                <a:ea typeface="Charlevoix"/>
                <a:cs typeface="Charlevoix"/>
                <a:sym typeface="Charlevoix"/>
              </a:rPr>
              <a:t>82.729.482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286000" y="5314950"/>
            <a:ext cx="13716000" cy="273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Requisições no barramento de integração Tasy (Último mês)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286000" y="5991198"/>
            <a:ext cx="13716000" cy="6941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99"/>
              </a:lnSpc>
            </a:pPr>
            <a:r>
              <a:rPr lang="en-US" sz="5199">
                <a:solidFill>
                  <a:srgbClr val="68DDBD"/>
                </a:solidFill>
                <a:latin typeface="Charlevoix"/>
                <a:ea typeface="Charlevoix"/>
                <a:cs typeface="Charlevoix"/>
                <a:sym typeface="Charlevoix"/>
              </a:rPr>
              <a:t>2.757.649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286000" y="6686550"/>
            <a:ext cx="13716000" cy="273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Média de processamentos críticos por dia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8801129" y="2695548"/>
            <a:ext cx="7010371" cy="6562752"/>
            <a:chOff x="0" y="0"/>
            <a:chExt cx="9347161" cy="8750336"/>
          </a:xfrm>
        </p:grpSpPr>
        <p:sp>
          <p:nvSpPr>
            <p:cNvPr name="Freeform 13" id="13">
              <a:hlinkClick r:id="rId3" tooltip="https://www.evya.com.br/customers"/>
            </p:cNvPr>
            <p:cNvSpPr/>
            <p:nvPr/>
          </p:nvSpPr>
          <p:spPr>
            <a:xfrm flipH="false" flipV="false" rot="0">
              <a:off x="0" y="0"/>
              <a:ext cx="9347161" cy="8750336"/>
            </a:xfrm>
            <a:custGeom>
              <a:avLst/>
              <a:gdLst/>
              <a:ahLst/>
              <a:cxnLst/>
              <a:rect r="r" b="b" t="t" l="l"/>
              <a:pathLst>
                <a:path h="8750336" w="9347161">
                  <a:moveTo>
                    <a:pt x="103857" y="0"/>
                  </a:moveTo>
                  <a:lnTo>
                    <a:pt x="9243303" y="0"/>
                  </a:lnTo>
                  <a:cubicBezTo>
                    <a:pt x="9300663" y="0"/>
                    <a:pt x="9347161" y="391766"/>
                    <a:pt x="9347161" y="875034"/>
                  </a:cubicBezTo>
                  <a:lnTo>
                    <a:pt x="9347161" y="7875302"/>
                  </a:lnTo>
                  <a:cubicBezTo>
                    <a:pt x="9347161" y="8358570"/>
                    <a:pt x="9300663" y="8750336"/>
                    <a:pt x="9243303" y="8750336"/>
                  </a:cubicBezTo>
                  <a:lnTo>
                    <a:pt x="103857" y="8750336"/>
                  </a:lnTo>
                  <a:cubicBezTo>
                    <a:pt x="46499" y="8750336"/>
                    <a:pt x="0" y="8358570"/>
                    <a:pt x="0" y="7875302"/>
                  </a:cubicBezTo>
                  <a:lnTo>
                    <a:pt x="0" y="875034"/>
                  </a:lnTo>
                  <a:cubicBezTo>
                    <a:pt x="0" y="391766"/>
                    <a:pt x="46499" y="0"/>
                    <a:pt x="103857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9347161" cy="878843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0">
            <a:off x="9248162" y="3016561"/>
            <a:ext cx="2444727" cy="1396987"/>
          </a:xfrm>
          <a:custGeom>
            <a:avLst/>
            <a:gdLst/>
            <a:ahLst/>
            <a:cxnLst/>
            <a:rect r="r" b="b" t="t" l="l"/>
            <a:pathLst>
              <a:path h="1396987" w="2444727">
                <a:moveTo>
                  <a:pt x="0" y="0"/>
                </a:moveTo>
                <a:lnTo>
                  <a:pt x="2444727" y="0"/>
                </a:lnTo>
                <a:lnTo>
                  <a:pt x="2444727" y="1396986"/>
                </a:lnTo>
                <a:lnTo>
                  <a:pt x="0" y="13969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2611129" y="2965537"/>
            <a:ext cx="2650732" cy="1499035"/>
          </a:xfrm>
          <a:custGeom>
            <a:avLst/>
            <a:gdLst/>
            <a:ahLst/>
            <a:cxnLst/>
            <a:rect r="r" b="b" t="t" l="l"/>
            <a:pathLst>
              <a:path h="1499035" w="2650732">
                <a:moveTo>
                  <a:pt x="0" y="0"/>
                </a:moveTo>
                <a:lnTo>
                  <a:pt x="2650733" y="0"/>
                </a:lnTo>
                <a:lnTo>
                  <a:pt x="2650733" y="1499034"/>
                </a:lnTo>
                <a:lnTo>
                  <a:pt x="0" y="149903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9016493" y="4919027"/>
            <a:ext cx="2985007" cy="1208009"/>
          </a:xfrm>
          <a:custGeom>
            <a:avLst/>
            <a:gdLst/>
            <a:ahLst/>
            <a:cxnLst/>
            <a:rect r="r" b="b" t="t" l="l"/>
            <a:pathLst>
              <a:path h="1208009" w="2985007">
                <a:moveTo>
                  <a:pt x="0" y="0"/>
                </a:moveTo>
                <a:lnTo>
                  <a:pt x="2985007" y="0"/>
                </a:lnTo>
                <a:lnTo>
                  <a:pt x="2985007" y="1208009"/>
                </a:lnTo>
                <a:lnTo>
                  <a:pt x="0" y="120800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2441250" y="5092851"/>
            <a:ext cx="2990491" cy="1003520"/>
          </a:xfrm>
          <a:custGeom>
            <a:avLst/>
            <a:gdLst/>
            <a:ahLst/>
            <a:cxnLst/>
            <a:rect r="r" b="b" t="t" l="l"/>
            <a:pathLst>
              <a:path h="1003520" w="2990491">
                <a:moveTo>
                  <a:pt x="0" y="0"/>
                </a:moveTo>
                <a:lnTo>
                  <a:pt x="2990491" y="0"/>
                </a:lnTo>
                <a:lnTo>
                  <a:pt x="2990491" y="1003520"/>
                </a:lnTo>
                <a:lnTo>
                  <a:pt x="0" y="100352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9287517" y="6565186"/>
            <a:ext cx="2504932" cy="563610"/>
          </a:xfrm>
          <a:custGeom>
            <a:avLst/>
            <a:gdLst/>
            <a:ahLst/>
            <a:cxnLst/>
            <a:rect r="r" b="b" t="t" l="l"/>
            <a:pathLst>
              <a:path h="563610" w="2504932">
                <a:moveTo>
                  <a:pt x="0" y="0"/>
                </a:moveTo>
                <a:lnTo>
                  <a:pt x="2504932" y="0"/>
                </a:lnTo>
                <a:lnTo>
                  <a:pt x="2504932" y="563610"/>
                </a:lnTo>
                <a:lnTo>
                  <a:pt x="0" y="56361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2676779" y="6361564"/>
            <a:ext cx="2585082" cy="1027296"/>
          </a:xfrm>
          <a:custGeom>
            <a:avLst/>
            <a:gdLst/>
            <a:ahLst/>
            <a:cxnLst/>
            <a:rect r="r" b="b" t="t" l="l"/>
            <a:pathLst>
              <a:path h="1027296" w="2585082">
                <a:moveTo>
                  <a:pt x="0" y="0"/>
                </a:moveTo>
                <a:lnTo>
                  <a:pt x="2585083" y="0"/>
                </a:lnTo>
                <a:lnTo>
                  <a:pt x="2585083" y="1027296"/>
                </a:lnTo>
                <a:lnTo>
                  <a:pt x="0" y="102729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1733656" y="7898012"/>
            <a:ext cx="1293900" cy="1259086"/>
          </a:xfrm>
          <a:custGeom>
            <a:avLst/>
            <a:gdLst/>
            <a:ahLst/>
            <a:cxnLst/>
            <a:rect r="r" b="b" t="t" l="l"/>
            <a:pathLst>
              <a:path h="1259086" w="1293900">
                <a:moveTo>
                  <a:pt x="0" y="0"/>
                </a:moveTo>
                <a:lnTo>
                  <a:pt x="1293900" y="0"/>
                </a:lnTo>
                <a:lnTo>
                  <a:pt x="1293900" y="1259086"/>
                </a:lnTo>
                <a:lnTo>
                  <a:pt x="0" y="125908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2476500" y="476250"/>
            <a:ext cx="13335000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sz="4400">
                <a:solidFill>
                  <a:srgbClr val="FFFFFF"/>
                </a:solidFill>
                <a:latin typeface="Charlevoix"/>
                <a:ea typeface="Charlevoix"/>
                <a:cs typeface="Charlevoix"/>
                <a:sym typeface="Charlevoix"/>
              </a:rPr>
              <a:t>A Escala do Desafio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6286500" y="1171575"/>
            <a:ext cx="5715000" cy="362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59"/>
              </a:lnSpc>
            </a:pPr>
            <a:r>
              <a:rPr lang="en-US" sz="2199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A Escala do Produto  •  EVYA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2286000" y="2247900"/>
            <a:ext cx="13716000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68DDBD"/>
                </a:solidFill>
                <a:latin typeface="Charlevoix"/>
                <a:ea typeface="Charlevoix"/>
                <a:cs typeface="Charlevoix"/>
                <a:sym typeface="Charlevoix"/>
              </a:rPr>
              <a:t>A Escala do Produto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8801129" y="2305037"/>
            <a:ext cx="3810000" cy="2761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68DDBD"/>
                </a:solidFill>
                <a:latin typeface="Charlevoix"/>
                <a:ea typeface="Charlevoix"/>
                <a:cs typeface="Charlevoix"/>
                <a:sym typeface="Charlevoix"/>
              </a:rPr>
              <a:t>Alguns </a:t>
            </a:r>
            <a:r>
              <a:rPr lang="en-US" sz="1800">
                <a:solidFill>
                  <a:srgbClr val="68DDBD"/>
                </a:solidFill>
                <a:latin typeface="Charlevoix"/>
                <a:ea typeface="Charlevoix"/>
                <a:cs typeface="Charlevoix"/>
                <a:sym typeface="Charlevoix"/>
              </a:rPr>
              <a:t>Clientes EVYA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2286000" y="7531735"/>
            <a:ext cx="13716000" cy="6941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99"/>
              </a:lnSpc>
            </a:pPr>
            <a:r>
              <a:rPr lang="en-US" sz="5199">
                <a:solidFill>
                  <a:srgbClr val="68DDBD"/>
                </a:solidFill>
                <a:latin typeface="Charlevoix"/>
                <a:ea typeface="Charlevoix"/>
                <a:cs typeface="Charlevoix"/>
                <a:sym typeface="Charlevoix"/>
              </a:rPr>
              <a:t>2.644.075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2286000" y="8227060"/>
            <a:ext cx="13716000" cy="2737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Conversas já transacionadas na plataforma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1342181" y="7542186"/>
            <a:ext cx="1928268" cy="37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harlevoix"/>
                <a:ea typeface="Charlevoix"/>
                <a:cs typeface="Charlevoix"/>
                <a:sym typeface="Charlevoix"/>
              </a:rPr>
              <a:t>Conheça mais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bg>
      <p:bgPr>
        <a:gradFill rotWithShape="true">
          <a:gsLst>
            <a:gs pos="0">
              <a:srgbClr val="233070">
                <a:alpha val="100000"/>
              </a:srgbClr>
            </a:gs>
            <a:gs pos="100000">
              <a:srgbClr val="038554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476500" y="476250"/>
            <a:ext cx="13335000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sz="4400">
                <a:solidFill>
                  <a:srgbClr val="FFFFFF"/>
                </a:solidFill>
                <a:latin typeface="Charlevoix"/>
                <a:ea typeface="Charlevoix"/>
                <a:cs typeface="Charlevoix"/>
                <a:sym typeface="Charlevoix"/>
              </a:rPr>
              <a:t>O "Chão de Fábrica" da Tecnologia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286500" y="1171575"/>
            <a:ext cx="5715000" cy="362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59"/>
              </a:lnSpc>
            </a:pPr>
            <a:r>
              <a:rPr lang="en-US" sz="2199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A Realidade Técnica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762000" y="1924050"/>
            <a:ext cx="8239125" cy="3238500"/>
            <a:chOff x="0" y="0"/>
            <a:chExt cx="10985500" cy="4318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985500" cy="4318000"/>
            </a:xfrm>
            <a:custGeom>
              <a:avLst/>
              <a:gdLst/>
              <a:ahLst/>
              <a:cxnLst/>
              <a:rect r="r" b="b" t="t" l="l"/>
              <a:pathLst>
                <a:path h="4318000" w="10985500">
                  <a:moveTo>
                    <a:pt x="431800" y="0"/>
                  </a:moveTo>
                  <a:lnTo>
                    <a:pt x="10553700" y="0"/>
                  </a:lnTo>
                  <a:cubicBezTo>
                    <a:pt x="10792177" y="0"/>
                    <a:pt x="10985500" y="193323"/>
                    <a:pt x="10985500" y="431800"/>
                  </a:cubicBezTo>
                  <a:lnTo>
                    <a:pt x="10985500" y="3886200"/>
                  </a:lnTo>
                  <a:cubicBezTo>
                    <a:pt x="10985500" y="4124677"/>
                    <a:pt x="10792177" y="4318000"/>
                    <a:pt x="10553700" y="4318000"/>
                  </a:cubicBezTo>
                  <a:lnTo>
                    <a:pt x="431800" y="4318000"/>
                  </a:lnTo>
                  <a:cubicBezTo>
                    <a:pt x="193323" y="4318000"/>
                    <a:pt x="0" y="4124677"/>
                    <a:pt x="0" y="3886200"/>
                  </a:cubicBezTo>
                  <a:lnTo>
                    <a:pt x="0" y="431800"/>
                  </a:lnTo>
                  <a:cubicBezTo>
                    <a:pt x="0" y="193323"/>
                    <a:pt x="193323" y="0"/>
                    <a:pt x="431800" y="0"/>
                  </a:cubicBezTo>
                  <a:close/>
                </a:path>
              </a:pathLst>
            </a:custGeom>
            <a:solidFill>
              <a:srgbClr val="0D1B3E">
                <a:alpha val="74902"/>
              </a:srgbClr>
            </a:solidFill>
            <a:ln w="9525" cap="sq">
              <a:solidFill>
                <a:srgbClr val="F06D2B">
                  <a:alpha val="74902"/>
                </a:srgbClr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10985500" cy="4356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047750" y="2286000"/>
            <a:ext cx="762000" cy="655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800">
                <a:solidFill>
                  <a:srgbClr val="F06D2B"/>
                </a:solidFill>
                <a:latin typeface="Charlevoix"/>
                <a:ea typeface="Charlevoix"/>
                <a:cs typeface="Charlevoix"/>
                <a:sym typeface="Charlevoix"/>
              </a:rPr>
              <a:t>01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47750" y="2819400"/>
            <a:ext cx="7667625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>
                <a:solidFill>
                  <a:srgbClr val="FFFFFF"/>
                </a:solidFill>
                <a:latin typeface="Charlevoix"/>
                <a:ea typeface="Charlevoix"/>
                <a:cs typeface="Charlevoix"/>
                <a:sym typeface="Charlevoix"/>
              </a:rPr>
              <a:t>Arquitetura &amp; Cloud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47750" y="3324225"/>
            <a:ext cx="7667625" cy="316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Não é só código: é onde e como ele roda.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47750" y="4619625"/>
            <a:ext cx="7667625" cy="239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20"/>
              </a:lnSpc>
            </a:pPr>
            <a:r>
              <a:rPr lang="en-US" sz="1400">
                <a:solidFill>
                  <a:srgbClr val="F06D2B"/>
                </a:solidFill>
                <a:latin typeface="Charlevoix"/>
                <a:ea typeface="Charlevoix"/>
                <a:cs typeface="Charlevoix"/>
                <a:sym typeface="Charlevoix"/>
              </a:rPr>
              <a:t>AWS  •  Infraestrutura Escalável  •  APIs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9286875" y="1924050"/>
            <a:ext cx="8239125" cy="3238500"/>
            <a:chOff x="0" y="0"/>
            <a:chExt cx="10985500" cy="43180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0985500" cy="4318000"/>
            </a:xfrm>
            <a:custGeom>
              <a:avLst/>
              <a:gdLst/>
              <a:ahLst/>
              <a:cxnLst/>
              <a:rect r="r" b="b" t="t" l="l"/>
              <a:pathLst>
                <a:path h="4318000" w="10985500">
                  <a:moveTo>
                    <a:pt x="431800" y="0"/>
                  </a:moveTo>
                  <a:lnTo>
                    <a:pt x="10553700" y="0"/>
                  </a:lnTo>
                  <a:cubicBezTo>
                    <a:pt x="10792177" y="0"/>
                    <a:pt x="10985500" y="193323"/>
                    <a:pt x="10985500" y="431800"/>
                  </a:cubicBezTo>
                  <a:lnTo>
                    <a:pt x="10985500" y="3886200"/>
                  </a:lnTo>
                  <a:cubicBezTo>
                    <a:pt x="10985500" y="4124677"/>
                    <a:pt x="10792177" y="4318000"/>
                    <a:pt x="10553700" y="4318000"/>
                  </a:cubicBezTo>
                  <a:lnTo>
                    <a:pt x="431800" y="4318000"/>
                  </a:lnTo>
                  <a:cubicBezTo>
                    <a:pt x="193323" y="4318000"/>
                    <a:pt x="0" y="4124677"/>
                    <a:pt x="0" y="3886200"/>
                  </a:cubicBezTo>
                  <a:lnTo>
                    <a:pt x="0" y="431800"/>
                  </a:lnTo>
                  <a:cubicBezTo>
                    <a:pt x="0" y="193323"/>
                    <a:pt x="193323" y="0"/>
                    <a:pt x="431800" y="0"/>
                  </a:cubicBezTo>
                  <a:close/>
                </a:path>
              </a:pathLst>
            </a:custGeom>
            <a:solidFill>
              <a:srgbClr val="0D1B3E">
                <a:alpha val="74902"/>
              </a:srgbClr>
            </a:solidFill>
            <a:ln w="9525" cap="sq">
              <a:solidFill>
                <a:srgbClr val="68DDBD">
                  <a:alpha val="74902"/>
                </a:srgbClr>
              </a:solidFill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0985500" cy="4356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9572625" y="2173551"/>
            <a:ext cx="1002031" cy="6553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800">
                <a:solidFill>
                  <a:srgbClr val="68DDBD"/>
                </a:solidFill>
                <a:latin typeface="Charlevoix"/>
                <a:ea typeface="Charlevoix"/>
                <a:cs typeface="Charlevoix"/>
                <a:sym typeface="Charlevoix"/>
              </a:rPr>
              <a:t>02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572625" y="2819400"/>
            <a:ext cx="7667625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>
                <a:solidFill>
                  <a:srgbClr val="FFFFFF"/>
                </a:solidFill>
                <a:latin typeface="Charlevoix"/>
                <a:ea typeface="Charlevoix"/>
                <a:cs typeface="Charlevoix"/>
                <a:sym typeface="Charlevoix"/>
              </a:rPr>
              <a:t>Desenvolvimento Full-Stack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572625" y="3324225"/>
            <a:ext cx="7667625" cy="316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Back-end robusto conectado a interfaces modernas.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572625" y="4619625"/>
            <a:ext cx="7667625" cy="239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20"/>
              </a:lnSpc>
            </a:pPr>
            <a:r>
              <a:rPr lang="en-US" sz="1400">
                <a:solidFill>
                  <a:srgbClr val="68DDBD"/>
                </a:solidFill>
                <a:latin typeface="Charlevoix"/>
                <a:ea typeface="Charlevoix"/>
                <a:cs typeface="Charlevoix"/>
                <a:sym typeface="Charlevoix"/>
              </a:rPr>
              <a:t>.NET / C#  •  React  •  Mobile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762000" y="5448300"/>
            <a:ext cx="8239125" cy="3238500"/>
            <a:chOff x="0" y="0"/>
            <a:chExt cx="10985500" cy="43180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0985500" cy="4318000"/>
            </a:xfrm>
            <a:custGeom>
              <a:avLst/>
              <a:gdLst/>
              <a:ahLst/>
              <a:cxnLst/>
              <a:rect r="r" b="b" t="t" l="l"/>
              <a:pathLst>
                <a:path h="4318000" w="10985500">
                  <a:moveTo>
                    <a:pt x="431800" y="0"/>
                  </a:moveTo>
                  <a:lnTo>
                    <a:pt x="10553700" y="0"/>
                  </a:lnTo>
                  <a:cubicBezTo>
                    <a:pt x="10792177" y="0"/>
                    <a:pt x="10985500" y="193323"/>
                    <a:pt x="10985500" y="431800"/>
                  </a:cubicBezTo>
                  <a:lnTo>
                    <a:pt x="10985500" y="3886200"/>
                  </a:lnTo>
                  <a:cubicBezTo>
                    <a:pt x="10985500" y="4124677"/>
                    <a:pt x="10792177" y="4318000"/>
                    <a:pt x="10553700" y="4318000"/>
                  </a:cubicBezTo>
                  <a:lnTo>
                    <a:pt x="431800" y="4318000"/>
                  </a:lnTo>
                  <a:cubicBezTo>
                    <a:pt x="193323" y="4318000"/>
                    <a:pt x="0" y="4124677"/>
                    <a:pt x="0" y="3886200"/>
                  </a:cubicBezTo>
                  <a:lnTo>
                    <a:pt x="0" y="431800"/>
                  </a:lnTo>
                  <a:cubicBezTo>
                    <a:pt x="0" y="193323"/>
                    <a:pt x="193323" y="0"/>
                    <a:pt x="431800" y="0"/>
                  </a:cubicBezTo>
                  <a:close/>
                </a:path>
              </a:pathLst>
            </a:custGeom>
            <a:solidFill>
              <a:srgbClr val="0D1B3E">
                <a:alpha val="74902"/>
              </a:srgbClr>
            </a:solidFill>
            <a:ln w="9525" cap="sq">
              <a:solidFill>
                <a:srgbClr val="F06D2B">
                  <a:alpha val="74902"/>
                </a:srgbClr>
              </a:solidFill>
              <a:prstDash val="solid"/>
              <a:miter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10985500" cy="4356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1047750" y="5711163"/>
            <a:ext cx="899161" cy="6553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800">
                <a:solidFill>
                  <a:srgbClr val="F06D2B"/>
                </a:solidFill>
                <a:latin typeface="Charlevoix"/>
                <a:ea typeface="Charlevoix"/>
                <a:cs typeface="Charlevoix"/>
                <a:sym typeface="Charlevoix"/>
              </a:rPr>
              <a:t>03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047750" y="6343650"/>
            <a:ext cx="7667625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>
                <a:solidFill>
                  <a:srgbClr val="FFFFFF"/>
                </a:solidFill>
                <a:latin typeface="Charlevoix"/>
                <a:ea typeface="Charlevoix"/>
                <a:cs typeface="Charlevoix"/>
                <a:sym typeface="Charlevoix"/>
              </a:rPr>
              <a:t>Integrações &amp; Ecossistemas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47750" y="6848475"/>
            <a:ext cx="7667625" cy="316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Sistemas não vivem isolados.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047750" y="8143875"/>
            <a:ext cx="7667625" cy="239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20"/>
              </a:lnSpc>
            </a:pPr>
            <a:r>
              <a:rPr lang="en-US" sz="1400">
                <a:solidFill>
                  <a:srgbClr val="F06D2B"/>
                </a:solidFill>
                <a:latin typeface="Charlevoix"/>
                <a:ea typeface="Charlevoix"/>
                <a:cs typeface="Charlevoix"/>
                <a:sym typeface="Charlevoix"/>
              </a:rPr>
              <a:t>Hubs de Integração  •  APIs do WhatsApp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9286875" y="5448300"/>
            <a:ext cx="8239125" cy="3238500"/>
            <a:chOff x="0" y="0"/>
            <a:chExt cx="10985500" cy="43180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0985500" cy="4318000"/>
            </a:xfrm>
            <a:custGeom>
              <a:avLst/>
              <a:gdLst/>
              <a:ahLst/>
              <a:cxnLst/>
              <a:rect r="r" b="b" t="t" l="l"/>
              <a:pathLst>
                <a:path h="4318000" w="10985500">
                  <a:moveTo>
                    <a:pt x="431800" y="0"/>
                  </a:moveTo>
                  <a:lnTo>
                    <a:pt x="10553700" y="0"/>
                  </a:lnTo>
                  <a:cubicBezTo>
                    <a:pt x="10792177" y="0"/>
                    <a:pt x="10985500" y="193323"/>
                    <a:pt x="10985500" y="431800"/>
                  </a:cubicBezTo>
                  <a:lnTo>
                    <a:pt x="10985500" y="3886200"/>
                  </a:lnTo>
                  <a:cubicBezTo>
                    <a:pt x="10985500" y="4124677"/>
                    <a:pt x="10792177" y="4318000"/>
                    <a:pt x="10553700" y="4318000"/>
                  </a:cubicBezTo>
                  <a:lnTo>
                    <a:pt x="431800" y="4318000"/>
                  </a:lnTo>
                  <a:cubicBezTo>
                    <a:pt x="193323" y="4318000"/>
                    <a:pt x="0" y="4124677"/>
                    <a:pt x="0" y="3886200"/>
                  </a:cubicBezTo>
                  <a:lnTo>
                    <a:pt x="0" y="431800"/>
                  </a:lnTo>
                  <a:cubicBezTo>
                    <a:pt x="0" y="193323"/>
                    <a:pt x="193323" y="0"/>
                    <a:pt x="431800" y="0"/>
                  </a:cubicBezTo>
                  <a:close/>
                </a:path>
              </a:pathLst>
            </a:custGeom>
            <a:solidFill>
              <a:srgbClr val="0D1B3E">
                <a:alpha val="74902"/>
              </a:srgbClr>
            </a:solidFill>
            <a:ln w="9525" cap="sq">
              <a:solidFill>
                <a:srgbClr val="68DDBD">
                  <a:alpha val="74902"/>
                </a:srgbClr>
              </a:solidFill>
              <a:prstDash val="solid"/>
              <a:miter/>
            </a:ln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10985500" cy="4356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28" id="28"/>
          <p:cNvSpPr txBox="true"/>
          <p:nvPr/>
        </p:nvSpPr>
        <p:spPr>
          <a:xfrm rot="0">
            <a:off x="9572625" y="5688276"/>
            <a:ext cx="1002031" cy="6553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800">
                <a:solidFill>
                  <a:srgbClr val="68DDBD"/>
                </a:solidFill>
                <a:latin typeface="Charlevoix"/>
                <a:ea typeface="Charlevoix"/>
                <a:cs typeface="Charlevoix"/>
                <a:sym typeface="Charlevoix"/>
              </a:rPr>
              <a:t>04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9572625" y="6343650"/>
            <a:ext cx="7667625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>
                <a:solidFill>
                  <a:srgbClr val="FFFFFF"/>
                </a:solidFill>
                <a:latin typeface="Charlevoix"/>
                <a:ea typeface="Charlevoix"/>
                <a:cs typeface="Charlevoix"/>
                <a:sym typeface="Charlevoix"/>
              </a:rPr>
              <a:t>Automação &amp; IA Orquestrada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9572625" y="6848475"/>
            <a:ext cx="7667625" cy="316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A nova camada do software.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9572625" y="8143875"/>
            <a:ext cx="7667625" cy="239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20"/>
              </a:lnSpc>
            </a:pPr>
            <a:r>
              <a:rPr lang="en-US" sz="1400">
                <a:solidFill>
                  <a:srgbClr val="68DDBD"/>
                </a:solidFill>
                <a:latin typeface="Charlevoix"/>
                <a:ea typeface="Charlevoix"/>
                <a:cs typeface="Charlevoix"/>
                <a:sym typeface="Charlevoix"/>
              </a:rPr>
              <a:t>Agentes Inteligentes  •  Fluxos Conversacionais  •  Bots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>
  <p:cSld>
    <p:bg>
      <p:bgPr>
        <a:gradFill rotWithShape="true">
          <a:gsLst>
            <a:gs pos="0">
              <a:srgbClr val="233070">
                <a:alpha val="100000"/>
              </a:srgbClr>
            </a:gs>
            <a:gs pos="100000">
              <a:srgbClr val="038554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476500" y="476250"/>
            <a:ext cx="13335000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sz="4400">
                <a:solidFill>
                  <a:srgbClr val="FFFFFF"/>
                </a:solidFill>
                <a:latin typeface="Charlevoix"/>
                <a:ea typeface="Charlevoix"/>
                <a:cs typeface="Charlevoix"/>
                <a:sym typeface="Charlevoix"/>
              </a:rPr>
              <a:t>O Raio-X da Entrevista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286500" y="1171575"/>
            <a:ext cx="5715000" cy="362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59"/>
              </a:lnSpc>
            </a:pPr>
            <a:r>
              <a:rPr lang="en-US" sz="2199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A Visão da Egadnet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762000" y="1924050"/>
            <a:ext cx="8191500" cy="7600950"/>
            <a:chOff x="0" y="0"/>
            <a:chExt cx="10922000" cy="101346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922000" cy="10134600"/>
            </a:xfrm>
            <a:custGeom>
              <a:avLst/>
              <a:gdLst/>
              <a:ahLst/>
              <a:cxnLst/>
              <a:rect r="r" b="b" t="t" l="l"/>
              <a:pathLst>
                <a:path h="10134600" w="10922000">
                  <a:moveTo>
                    <a:pt x="1013460" y="0"/>
                  </a:moveTo>
                  <a:lnTo>
                    <a:pt x="9908540" y="0"/>
                  </a:lnTo>
                  <a:cubicBezTo>
                    <a:pt x="10468259" y="0"/>
                    <a:pt x="10922000" y="453742"/>
                    <a:pt x="10922000" y="1013460"/>
                  </a:cubicBezTo>
                  <a:lnTo>
                    <a:pt x="10922000" y="9121140"/>
                  </a:lnTo>
                  <a:cubicBezTo>
                    <a:pt x="10922000" y="9680859"/>
                    <a:pt x="10468259" y="10134600"/>
                    <a:pt x="9908540" y="10134600"/>
                  </a:cubicBezTo>
                  <a:lnTo>
                    <a:pt x="1013460" y="10134600"/>
                  </a:lnTo>
                  <a:cubicBezTo>
                    <a:pt x="453742" y="10134600"/>
                    <a:pt x="0" y="9680859"/>
                    <a:pt x="0" y="9121140"/>
                  </a:cubicBezTo>
                  <a:lnTo>
                    <a:pt x="0" y="1013460"/>
                  </a:lnTo>
                  <a:cubicBezTo>
                    <a:pt x="0" y="453742"/>
                    <a:pt x="453742" y="0"/>
                    <a:pt x="1013460" y="0"/>
                  </a:cubicBezTo>
                  <a:close/>
                </a:path>
              </a:pathLst>
            </a:custGeom>
            <a:solidFill>
              <a:srgbClr val="0D1B3E">
                <a:alpha val="74902"/>
              </a:srgbClr>
            </a:solidFill>
            <a:ln w="19050" cap="sq">
              <a:solidFill>
                <a:srgbClr val="E74C3C">
                  <a:alpha val="74902"/>
                </a:srgbClr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10922000" cy="10172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143000" y="2247900"/>
            <a:ext cx="7429500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E74C3C"/>
                </a:solidFill>
                <a:latin typeface="Charlevoix"/>
                <a:ea typeface="Charlevoix"/>
                <a:cs typeface="Charlevoix"/>
                <a:sym typeface="Charlevoix"/>
              </a:rPr>
              <a:t>✕  O Mito do Dev Perfeito</a:t>
            </a:r>
          </a:p>
        </p:txBody>
      </p:sp>
      <p:sp>
        <p:nvSpPr>
          <p:cNvPr name="AutoShape 8" id="8"/>
          <p:cNvSpPr/>
          <p:nvPr/>
        </p:nvSpPr>
        <p:spPr>
          <a:xfrm>
            <a:off x="1143000" y="2867025"/>
            <a:ext cx="1905000" cy="0"/>
          </a:xfrm>
          <a:prstGeom prst="line">
            <a:avLst/>
          </a:prstGeom>
          <a:ln cap="flat" w="28575">
            <a:solidFill>
              <a:srgbClr val="E74C3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9" id="9"/>
          <p:cNvSpPr txBox="true"/>
          <p:nvPr/>
        </p:nvSpPr>
        <p:spPr>
          <a:xfrm rot="0">
            <a:off x="1143000" y="3086100"/>
            <a:ext cx="7429500" cy="37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✕  Ter decorado todas as funções do Linguagem.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43000" y="3609975"/>
            <a:ext cx="7429500" cy="37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✕  Portfólio com clones de "Netflix" e "Spotify" do YouTube.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43000" y="4505325"/>
            <a:ext cx="7429500" cy="752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✕  Focar apenas em escrever o código mais complexo possível.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9334500" y="1924050"/>
            <a:ext cx="8191500" cy="7600950"/>
            <a:chOff x="0" y="0"/>
            <a:chExt cx="10922000" cy="101346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0922000" cy="10134600"/>
            </a:xfrm>
            <a:custGeom>
              <a:avLst/>
              <a:gdLst/>
              <a:ahLst/>
              <a:cxnLst/>
              <a:rect r="r" b="b" t="t" l="l"/>
              <a:pathLst>
                <a:path h="10134600" w="10922000">
                  <a:moveTo>
                    <a:pt x="1013460" y="0"/>
                  </a:moveTo>
                  <a:lnTo>
                    <a:pt x="9908540" y="0"/>
                  </a:lnTo>
                  <a:cubicBezTo>
                    <a:pt x="10468259" y="0"/>
                    <a:pt x="10922000" y="453742"/>
                    <a:pt x="10922000" y="1013460"/>
                  </a:cubicBezTo>
                  <a:lnTo>
                    <a:pt x="10922000" y="9121140"/>
                  </a:lnTo>
                  <a:cubicBezTo>
                    <a:pt x="10922000" y="9680859"/>
                    <a:pt x="10468259" y="10134600"/>
                    <a:pt x="9908540" y="10134600"/>
                  </a:cubicBezTo>
                  <a:lnTo>
                    <a:pt x="1013460" y="10134600"/>
                  </a:lnTo>
                  <a:cubicBezTo>
                    <a:pt x="453742" y="10134600"/>
                    <a:pt x="0" y="9680859"/>
                    <a:pt x="0" y="9121140"/>
                  </a:cubicBezTo>
                  <a:lnTo>
                    <a:pt x="0" y="1013460"/>
                  </a:lnTo>
                  <a:cubicBezTo>
                    <a:pt x="0" y="453742"/>
                    <a:pt x="453742" y="0"/>
                    <a:pt x="1013460" y="0"/>
                  </a:cubicBezTo>
                  <a:close/>
                </a:path>
              </a:pathLst>
            </a:custGeom>
            <a:solidFill>
              <a:srgbClr val="0D1B3E">
                <a:alpha val="74902"/>
              </a:srgbClr>
            </a:solidFill>
            <a:ln w="19050" cap="sq">
              <a:solidFill>
                <a:srgbClr val="68DDBD">
                  <a:alpha val="74902"/>
                </a:srgbClr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10922000" cy="10172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9715500" y="2247900"/>
            <a:ext cx="7429500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68DDBD"/>
                </a:solidFill>
                <a:latin typeface="Charlevoix"/>
                <a:ea typeface="Charlevoix"/>
                <a:cs typeface="Charlevoix"/>
                <a:sym typeface="Charlevoix"/>
              </a:rPr>
              <a:t>✓  A Realidade da Nossa Operação</a:t>
            </a:r>
          </a:p>
        </p:txBody>
      </p:sp>
      <p:sp>
        <p:nvSpPr>
          <p:cNvPr name="AutoShape 16" id="16"/>
          <p:cNvSpPr/>
          <p:nvPr/>
        </p:nvSpPr>
        <p:spPr>
          <a:xfrm>
            <a:off x="9715500" y="2867025"/>
            <a:ext cx="1905000" cy="0"/>
          </a:xfrm>
          <a:prstGeom prst="line">
            <a:avLst/>
          </a:prstGeom>
          <a:ln cap="flat" w="28575">
            <a:solidFill>
              <a:srgbClr val="68DDB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7" id="17"/>
          <p:cNvSpPr txBox="true"/>
          <p:nvPr/>
        </p:nvSpPr>
        <p:spPr>
          <a:xfrm rot="0">
            <a:off x="9715500" y="3086100"/>
            <a:ext cx="7429500" cy="752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✓  </a:t>
            </a:r>
            <a:r>
              <a:rPr lang="en-US" b="true" sz="2000">
                <a:solidFill>
                  <a:srgbClr val="CCCCCC"/>
                </a:solidFill>
                <a:latin typeface="Charlevoix Bold"/>
                <a:ea typeface="Charlevoix Bold"/>
                <a:cs typeface="Charlevoix Bold"/>
                <a:sym typeface="Charlevoix Bold"/>
              </a:rPr>
              <a:t>Sinceridade Técnica:</a:t>
            </a:r>
            <a:r>
              <a:rPr lang="en-US" sz="2000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 "Não sei resolver isso agora, mas sei onde procurar".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715500" y="3981450"/>
            <a:ext cx="7429500" cy="752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✓  </a:t>
            </a:r>
            <a:r>
              <a:rPr lang="en-US" b="true" sz="2000">
                <a:solidFill>
                  <a:srgbClr val="CCCCCC"/>
                </a:solidFill>
                <a:latin typeface="Charlevoix Bold"/>
                <a:ea typeface="Charlevoix Bold"/>
                <a:cs typeface="Charlevoix Bold"/>
                <a:sym typeface="Charlevoix Bold"/>
              </a:rPr>
              <a:t>Visão de Negócio:</a:t>
            </a:r>
            <a:r>
              <a:rPr lang="en-US" sz="2000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 Entender o que o cliente realmente precisa.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715500" y="4876800"/>
            <a:ext cx="7429500" cy="752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✓  </a:t>
            </a:r>
            <a:r>
              <a:rPr lang="en-US" b="true" sz="2000">
                <a:solidFill>
                  <a:srgbClr val="CCCCCC"/>
                </a:solidFill>
                <a:latin typeface="Charlevoix Bold"/>
                <a:ea typeface="Charlevoix Bold"/>
                <a:cs typeface="Charlevoix Bold"/>
                <a:sym typeface="Charlevoix Bold"/>
              </a:rPr>
              <a:t>O Básico Bem Feito:</a:t>
            </a:r>
            <a:r>
              <a:rPr lang="en-US" sz="2000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 Versionamento limpo (Git), trabalho em equipe e comunicação clara.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715500" y="5772150"/>
            <a:ext cx="7429500" cy="752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✓  </a:t>
            </a:r>
            <a:r>
              <a:rPr lang="en-US" b="true" sz="2000">
                <a:solidFill>
                  <a:srgbClr val="CCCCCC"/>
                </a:solidFill>
                <a:latin typeface="Charlevoix Bold"/>
                <a:ea typeface="Charlevoix Bold"/>
                <a:cs typeface="Charlevoix Bold"/>
                <a:sym typeface="Charlevoix Bold"/>
              </a:rPr>
              <a:t>O Desafio do Remoto</a:t>
            </a:r>
            <a:r>
              <a:rPr lang="en-US" sz="2000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: Autonomia é mais importante que velocidade. 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bg>
      <p:bgPr>
        <a:gradFill rotWithShape="true">
          <a:gsLst>
            <a:gs pos="0">
              <a:srgbClr val="233070">
                <a:alpha val="100000"/>
              </a:srgbClr>
            </a:gs>
            <a:gs pos="100000">
              <a:srgbClr val="038554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476500" y="476250"/>
            <a:ext cx="13335000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sz="4400">
                <a:solidFill>
                  <a:srgbClr val="FFFFFF"/>
                </a:solidFill>
                <a:latin typeface="Charlevoix"/>
                <a:ea typeface="Charlevoix"/>
                <a:cs typeface="Charlevoix"/>
                <a:sym typeface="Charlevoix"/>
              </a:rPr>
              <a:t>O Jogo de Criar um Produto Crítico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286500" y="1171575"/>
            <a:ext cx="5715000" cy="362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59"/>
              </a:lnSpc>
            </a:pPr>
            <a:r>
              <a:rPr lang="en-US" sz="2199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A Visão da Evya  •  HealthTech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762000" y="1924050"/>
            <a:ext cx="4019550" cy="7600950"/>
            <a:chOff x="0" y="0"/>
            <a:chExt cx="5359400" cy="101346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359400" cy="10134600"/>
            </a:xfrm>
            <a:custGeom>
              <a:avLst/>
              <a:gdLst/>
              <a:ahLst/>
              <a:cxnLst/>
              <a:rect r="r" b="b" t="t" l="l"/>
              <a:pathLst>
                <a:path h="10134600" w="5359400">
                  <a:moveTo>
                    <a:pt x="535940" y="0"/>
                  </a:moveTo>
                  <a:lnTo>
                    <a:pt x="4823460" y="0"/>
                  </a:lnTo>
                  <a:cubicBezTo>
                    <a:pt x="4965600" y="0"/>
                    <a:pt x="5101918" y="56465"/>
                    <a:pt x="5202427" y="156973"/>
                  </a:cubicBezTo>
                  <a:cubicBezTo>
                    <a:pt x="5302935" y="257481"/>
                    <a:pt x="5359400" y="393800"/>
                    <a:pt x="5359400" y="535940"/>
                  </a:cubicBezTo>
                  <a:lnTo>
                    <a:pt x="5359400" y="9598660"/>
                  </a:lnTo>
                  <a:cubicBezTo>
                    <a:pt x="5359400" y="9740800"/>
                    <a:pt x="5302935" y="9877119"/>
                    <a:pt x="5202427" y="9977627"/>
                  </a:cubicBezTo>
                  <a:cubicBezTo>
                    <a:pt x="5101918" y="10078135"/>
                    <a:pt x="4965600" y="10134600"/>
                    <a:pt x="4823460" y="10134600"/>
                  </a:cubicBezTo>
                  <a:lnTo>
                    <a:pt x="535940" y="10134600"/>
                  </a:lnTo>
                  <a:cubicBezTo>
                    <a:pt x="393800" y="10134600"/>
                    <a:pt x="257481" y="10078135"/>
                    <a:pt x="156973" y="9977627"/>
                  </a:cubicBezTo>
                  <a:cubicBezTo>
                    <a:pt x="56465" y="9877119"/>
                    <a:pt x="0" y="9740800"/>
                    <a:pt x="0" y="9598660"/>
                  </a:cubicBezTo>
                  <a:lnTo>
                    <a:pt x="0" y="535940"/>
                  </a:lnTo>
                  <a:cubicBezTo>
                    <a:pt x="0" y="239949"/>
                    <a:pt x="239949" y="0"/>
                    <a:pt x="535940" y="0"/>
                  </a:cubicBezTo>
                  <a:close/>
                </a:path>
              </a:pathLst>
            </a:custGeom>
            <a:solidFill>
              <a:srgbClr val="0D1B3E">
                <a:alpha val="74902"/>
              </a:srgbClr>
            </a:solidFill>
            <a:ln w="9525" cap="sq">
              <a:solidFill>
                <a:srgbClr val="68DDBD">
                  <a:alpha val="74902"/>
                </a:srgbClr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5359400" cy="10172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2390775" y="2266950"/>
            <a:ext cx="762000" cy="655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4800">
                <a:solidFill>
                  <a:srgbClr val="FFFFFF"/>
                </a:solidFill>
                <a:latin typeface="Charlevoix"/>
                <a:ea typeface="Charlevoix"/>
                <a:cs typeface="Charlevoix"/>
                <a:sym typeface="Charlevoix"/>
              </a:rPr>
              <a:t>🏥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2943225"/>
            <a:ext cx="3486150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199">
                <a:solidFill>
                  <a:srgbClr val="68DDBD"/>
                </a:solidFill>
                <a:latin typeface="Charlevoix"/>
                <a:ea typeface="Charlevoix"/>
                <a:cs typeface="Charlevoix"/>
                <a:sym typeface="Charlevoix"/>
              </a:rPr>
              <a:t>Missão Crítica</a:t>
            </a:r>
          </a:p>
        </p:txBody>
      </p:sp>
      <p:sp>
        <p:nvSpPr>
          <p:cNvPr name="AutoShape 9" id="9"/>
          <p:cNvSpPr/>
          <p:nvPr/>
        </p:nvSpPr>
        <p:spPr>
          <a:xfrm>
            <a:off x="2390775" y="3438525"/>
            <a:ext cx="762000" cy="0"/>
          </a:xfrm>
          <a:prstGeom prst="line">
            <a:avLst/>
          </a:prstGeom>
          <a:ln cap="flat" w="19050">
            <a:solidFill>
              <a:srgbClr val="68DDB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0" id="10"/>
          <p:cNvSpPr txBox="true"/>
          <p:nvPr/>
        </p:nvSpPr>
        <p:spPr>
          <a:xfrm rot="0">
            <a:off x="1028700" y="3581400"/>
            <a:ext cx="3486150" cy="872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99"/>
              </a:lnSpc>
            </a:pPr>
            <a:r>
              <a:rPr lang="en-US" sz="1599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Na saúde, o sistema não pode cair. O código exige arquitetura resiliente e escalável (Cloud/AWS).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5010150" y="1924050"/>
            <a:ext cx="4019550" cy="7600950"/>
            <a:chOff x="0" y="0"/>
            <a:chExt cx="5359400" cy="101346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5359400" cy="10134600"/>
            </a:xfrm>
            <a:custGeom>
              <a:avLst/>
              <a:gdLst/>
              <a:ahLst/>
              <a:cxnLst/>
              <a:rect r="r" b="b" t="t" l="l"/>
              <a:pathLst>
                <a:path h="10134600" w="5359400">
                  <a:moveTo>
                    <a:pt x="535940" y="0"/>
                  </a:moveTo>
                  <a:lnTo>
                    <a:pt x="4823460" y="0"/>
                  </a:lnTo>
                  <a:cubicBezTo>
                    <a:pt x="4965600" y="0"/>
                    <a:pt x="5101918" y="56465"/>
                    <a:pt x="5202427" y="156973"/>
                  </a:cubicBezTo>
                  <a:cubicBezTo>
                    <a:pt x="5302935" y="257481"/>
                    <a:pt x="5359400" y="393800"/>
                    <a:pt x="5359400" y="535940"/>
                  </a:cubicBezTo>
                  <a:lnTo>
                    <a:pt x="5359400" y="9598660"/>
                  </a:lnTo>
                  <a:cubicBezTo>
                    <a:pt x="5359400" y="9740800"/>
                    <a:pt x="5302935" y="9877119"/>
                    <a:pt x="5202427" y="9977627"/>
                  </a:cubicBezTo>
                  <a:cubicBezTo>
                    <a:pt x="5101918" y="10078135"/>
                    <a:pt x="4965600" y="10134600"/>
                    <a:pt x="4823460" y="10134600"/>
                  </a:cubicBezTo>
                  <a:lnTo>
                    <a:pt x="535940" y="10134600"/>
                  </a:lnTo>
                  <a:cubicBezTo>
                    <a:pt x="393800" y="10134600"/>
                    <a:pt x="257481" y="10078135"/>
                    <a:pt x="156973" y="9977627"/>
                  </a:cubicBezTo>
                  <a:cubicBezTo>
                    <a:pt x="56465" y="9877119"/>
                    <a:pt x="0" y="9740800"/>
                    <a:pt x="0" y="9598660"/>
                  </a:cubicBezTo>
                  <a:lnTo>
                    <a:pt x="0" y="535940"/>
                  </a:lnTo>
                  <a:cubicBezTo>
                    <a:pt x="0" y="239949"/>
                    <a:pt x="239949" y="0"/>
                    <a:pt x="535940" y="0"/>
                  </a:cubicBezTo>
                  <a:close/>
                </a:path>
              </a:pathLst>
            </a:custGeom>
            <a:solidFill>
              <a:srgbClr val="0D1B3E">
                <a:alpha val="74902"/>
              </a:srgbClr>
            </a:solidFill>
            <a:ln w="9525" cap="sq">
              <a:solidFill>
                <a:srgbClr val="68DDBD">
                  <a:alpha val="74902"/>
                </a:srgbClr>
              </a:solidFill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5359400" cy="10172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6638925" y="2266950"/>
            <a:ext cx="762000" cy="655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4800">
                <a:solidFill>
                  <a:srgbClr val="FFFFFF"/>
                </a:solidFill>
                <a:latin typeface="Charlevoix"/>
                <a:ea typeface="Charlevoix"/>
                <a:cs typeface="Charlevoix"/>
                <a:sym typeface="Charlevoix"/>
              </a:rPr>
              <a:t>🔗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276850" y="2943225"/>
            <a:ext cx="3486150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199">
                <a:solidFill>
                  <a:srgbClr val="68DDBD"/>
                </a:solidFill>
                <a:latin typeface="Charlevoix"/>
                <a:ea typeface="Charlevoix"/>
                <a:cs typeface="Charlevoix"/>
                <a:sym typeface="Charlevoix"/>
              </a:rPr>
              <a:t>O Mundo das Integrações</a:t>
            </a:r>
          </a:p>
        </p:txBody>
      </p:sp>
      <p:sp>
        <p:nvSpPr>
          <p:cNvPr name="AutoShape 16" id="16"/>
          <p:cNvSpPr/>
          <p:nvPr/>
        </p:nvSpPr>
        <p:spPr>
          <a:xfrm>
            <a:off x="6638925" y="3771900"/>
            <a:ext cx="762000" cy="0"/>
          </a:xfrm>
          <a:prstGeom prst="line">
            <a:avLst/>
          </a:prstGeom>
          <a:ln cap="flat" w="19050">
            <a:solidFill>
              <a:srgbClr val="68DDB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7" id="17"/>
          <p:cNvSpPr txBox="true"/>
          <p:nvPr/>
        </p:nvSpPr>
        <p:spPr>
          <a:xfrm rot="0">
            <a:off x="5276850" y="3914775"/>
            <a:ext cx="3486150" cy="1167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99"/>
              </a:lnSpc>
            </a:pPr>
            <a:r>
              <a:rPr lang="en-US" sz="1599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Conectar nosso CRM ao WhatsApp Oficial e fazer sistemas legados de hospitais conversarem entre si (Hub de Integrações).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9258300" y="1924050"/>
            <a:ext cx="4019550" cy="7600950"/>
            <a:chOff x="0" y="0"/>
            <a:chExt cx="5359400" cy="101346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5359400" cy="10134600"/>
            </a:xfrm>
            <a:custGeom>
              <a:avLst/>
              <a:gdLst/>
              <a:ahLst/>
              <a:cxnLst/>
              <a:rect r="r" b="b" t="t" l="l"/>
              <a:pathLst>
                <a:path h="10134600" w="5359400">
                  <a:moveTo>
                    <a:pt x="535940" y="0"/>
                  </a:moveTo>
                  <a:lnTo>
                    <a:pt x="4823460" y="0"/>
                  </a:lnTo>
                  <a:cubicBezTo>
                    <a:pt x="4965600" y="0"/>
                    <a:pt x="5101918" y="56465"/>
                    <a:pt x="5202427" y="156973"/>
                  </a:cubicBezTo>
                  <a:cubicBezTo>
                    <a:pt x="5302935" y="257481"/>
                    <a:pt x="5359400" y="393800"/>
                    <a:pt x="5359400" y="535940"/>
                  </a:cubicBezTo>
                  <a:lnTo>
                    <a:pt x="5359400" y="9598660"/>
                  </a:lnTo>
                  <a:cubicBezTo>
                    <a:pt x="5359400" y="9740800"/>
                    <a:pt x="5302935" y="9877119"/>
                    <a:pt x="5202427" y="9977627"/>
                  </a:cubicBezTo>
                  <a:cubicBezTo>
                    <a:pt x="5101918" y="10078135"/>
                    <a:pt x="4965600" y="10134600"/>
                    <a:pt x="4823460" y="10134600"/>
                  </a:cubicBezTo>
                  <a:lnTo>
                    <a:pt x="535940" y="10134600"/>
                  </a:lnTo>
                  <a:cubicBezTo>
                    <a:pt x="393800" y="10134600"/>
                    <a:pt x="257481" y="10078135"/>
                    <a:pt x="156973" y="9977627"/>
                  </a:cubicBezTo>
                  <a:cubicBezTo>
                    <a:pt x="56465" y="9877119"/>
                    <a:pt x="0" y="9740800"/>
                    <a:pt x="0" y="9598660"/>
                  </a:cubicBezTo>
                  <a:lnTo>
                    <a:pt x="0" y="535940"/>
                  </a:lnTo>
                  <a:cubicBezTo>
                    <a:pt x="0" y="239949"/>
                    <a:pt x="239949" y="0"/>
                    <a:pt x="535940" y="0"/>
                  </a:cubicBezTo>
                  <a:close/>
                </a:path>
              </a:pathLst>
            </a:custGeom>
            <a:solidFill>
              <a:srgbClr val="0D1B3E">
                <a:alpha val="74902"/>
              </a:srgbClr>
            </a:solidFill>
            <a:ln w="9525" cap="sq">
              <a:solidFill>
                <a:srgbClr val="68DDBD">
                  <a:alpha val="74902"/>
                </a:srgbClr>
              </a:solidFill>
              <a:prstDash val="solid"/>
              <a:miter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5359400" cy="10172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10887075" y="2266950"/>
            <a:ext cx="762000" cy="655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4800">
                <a:solidFill>
                  <a:srgbClr val="FFFFFF"/>
                </a:solidFill>
                <a:latin typeface="Charlevoix"/>
                <a:ea typeface="Charlevoix"/>
                <a:cs typeface="Charlevoix"/>
                <a:sym typeface="Charlevoix"/>
              </a:rPr>
              <a:t>🤖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525000" y="2943225"/>
            <a:ext cx="3486150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199">
                <a:solidFill>
                  <a:srgbClr val="68DDBD"/>
                </a:solidFill>
                <a:latin typeface="Charlevoix"/>
                <a:ea typeface="Charlevoix"/>
                <a:cs typeface="Charlevoix"/>
                <a:sym typeface="Charlevoix"/>
              </a:rPr>
              <a:t>Inteligência Artificial Real</a:t>
            </a:r>
          </a:p>
        </p:txBody>
      </p:sp>
      <p:sp>
        <p:nvSpPr>
          <p:cNvPr name="AutoShape 23" id="23"/>
          <p:cNvSpPr/>
          <p:nvPr/>
        </p:nvSpPr>
        <p:spPr>
          <a:xfrm>
            <a:off x="10887075" y="3438525"/>
            <a:ext cx="762000" cy="0"/>
          </a:xfrm>
          <a:prstGeom prst="line">
            <a:avLst/>
          </a:prstGeom>
          <a:ln cap="flat" w="19050">
            <a:solidFill>
              <a:srgbClr val="68DDB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24" id="24"/>
          <p:cNvSpPr txBox="true"/>
          <p:nvPr/>
        </p:nvSpPr>
        <p:spPr>
          <a:xfrm rot="0">
            <a:off x="9525000" y="3581400"/>
            <a:ext cx="3486150" cy="872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99"/>
              </a:lnSpc>
            </a:pPr>
            <a:r>
              <a:rPr lang="en-US" sz="1599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Criar bots de agendamento que entendem o fluxo do paciente sem "alucinar".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13506450" y="1924050"/>
            <a:ext cx="4019550" cy="7600950"/>
            <a:chOff x="0" y="0"/>
            <a:chExt cx="5359400" cy="101346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5359400" cy="10134600"/>
            </a:xfrm>
            <a:custGeom>
              <a:avLst/>
              <a:gdLst/>
              <a:ahLst/>
              <a:cxnLst/>
              <a:rect r="r" b="b" t="t" l="l"/>
              <a:pathLst>
                <a:path h="10134600" w="5359400">
                  <a:moveTo>
                    <a:pt x="535940" y="0"/>
                  </a:moveTo>
                  <a:lnTo>
                    <a:pt x="4823460" y="0"/>
                  </a:lnTo>
                  <a:cubicBezTo>
                    <a:pt x="4965600" y="0"/>
                    <a:pt x="5101918" y="56465"/>
                    <a:pt x="5202427" y="156973"/>
                  </a:cubicBezTo>
                  <a:cubicBezTo>
                    <a:pt x="5302935" y="257481"/>
                    <a:pt x="5359400" y="393800"/>
                    <a:pt x="5359400" y="535940"/>
                  </a:cubicBezTo>
                  <a:lnTo>
                    <a:pt x="5359400" y="9598660"/>
                  </a:lnTo>
                  <a:cubicBezTo>
                    <a:pt x="5359400" y="9740800"/>
                    <a:pt x="5302935" y="9877119"/>
                    <a:pt x="5202427" y="9977627"/>
                  </a:cubicBezTo>
                  <a:cubicBezTo>
                    <a:pt x="5101918" y="10078135"/>
                    <a:pt x="4965600" y="10134600"/>
                    <a:pt x="4823460" y="10134600"/>
                  </a:cubicBezTo>
                  <a:lnTo>
                    <a:pt x="535940" y="10134600"/>
                  </a:lnTo>
                  <a:cubicBezTo>
                    <a:pt x="393800" y="10134600"/>
                    <a:pt x="257481" y="10078135"/>
                    <a:pt x="156973" y="9977627"/>
                  </a:cubicBezTo>
                  <a:cubicBezTo>
                    <a:pt x="56465" y="9877119"/>
                    <a:pt x="0" y="9740800"/>
                    <a:pt x="0" y="9598660"/>
                  </a:cubicBezTo>
                  <a:lnTo>
                    <a:pt x="0" y="535940"/>
                  </a:lnTo>
                  <a:cubicBezTo>
                    <a:pt x="0" y="239949"/>
                    <a:pt x="239949" y="0"/>
                    <a:pt x="535940" y="0"/>
                  </a:cubicBezTo>
                  <a:close/>
                </a:path>
              </a:pathLst>
            </a:custGeom>
            <a:solidFill>
              <a:srgbClr val="0D1B3E">
                <a:alpha val="74902"/>
              </a:srgbClr>
            </a:solidFill>
            <a:ln w="9525" cap="sq">
              <a:solidFill>
                <a:srgbClr val="68DDBD">
                  <a:alpha val="74902"/>
                </a:srgbClr>
              </a:solidFill>
              <a:prstDash val="solid"/>
              <a:miter/>
            </a:ln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5359400" cy="10172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28" id="28"/>
          <p:cNvSpPr txBox="true"/>
          <p:nvPr/>
        </p:nvSpPr>
        <p:spPr>
          <a:xfrm rot="0">
            <a:off x="15135225" y="2266950"/>
            <a:ext cx="762000" cy="655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4800">
                <a:solidFill>
                  <a:srgbClr val="FFFFFF"/>
                </a:solidFill>
                <a:latin typeface="Charlevoix"/>
                <a:ea typeface="Charlevoix"/>
                <a:cs typeface="Charlevoix"/>
                <a:sym typeface="Charlevoix"/>
              </a:rPr>
              <a:t>🔄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3773150" y="2943225"/>
            <a:ext cx="3486150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199">
                <a:solidFill>
                  <a:srgbClr val="68DDBD"/>
                </a:solidFill>
                <a:latin typeface="Charlevoix"/>
                <a:ea typeface="Charlevoix"/>
                <a:cs typeface="Charlevoix"/>
                <a:sym typeface="Charlevoix"/>
              </a:rPr>
              <a:t>Você "Mora" no Código</a:t>
            </a:r>
          </a:p>
        </p:txBody>
      </p:sp>
      <p:sp>
        <p:nvSpPr>
          <p:cNvPr name="AutoShape 30" id="30"/>
          <p:cNvSpPr/>
          <p:nvPr/>
        </p:nvSpPr>
        <p:spPr>
          <a:xfrm>
            <a:off x="15135225" y="3438525"/>
            <a:ext cx="762000" cy="0"/>
          </a:xfrm>
          <a:prstGeom prst="line">
            <a:avLst/>
          </a:prstGeom>
          <a:ln cap="flat" w="19050">
            <a:solidFill>
              <a:srgbClr val="68DDB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1" id="31"/>
          <p:cNvSpPr txBox="true"/>
          <p:nvPr/>
        </p:nvSpPr>
        <p:spPr>
          <a:xfrm rot="0">
            <a:off x="13773150" y="3581400"/>
            <a:ext cx="3486150" cy="872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99"/>
              </a:lnSpc>
            </a:pPr>
            <a:r>
              <a:rPr lang="en-US" sz="1599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No produto, você não entrega e vai embora. Você sustenta, otimiza e evolui.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>
  <p:cSld>
    <p:bg>
      <p:bgPr>
        <a:gradFill rotWithShape="true">
          <a:gsLst>
            <a:gs pos="0">
              <a:srgbClr val="233070">
                <a:alpha val="100000"/>
              </a:srgbClr>
            </a:gs>
            <a:gs pos="100000">
              <a:srgbClr val="038554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476500" y="476250"/>
            <a:ext cx="13335000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sz="4400">
                <a:solidFill>
                  <a:srgbClr val="FFFFFF"/>
                </a:solidFill>
                <a:latin typeface="Charlevoix"/>
                <a:ea typeface="Charlevoix"/>
                <a:cs typeface="Charlevoix"/>
                <a:sym typeface="Charlevoix"/>
              </a:rPr>
              <a:t>A Jornada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5334000" y="1171575"/>
            <a:ext cx="7620000" cy="362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59"/>
              </a:lnSpc>
            </a:pPr>
            <a:r>
              <a:rPr lang="en-US" sz="2199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O que separa o Júnior do Sênior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762000" y="1924050"/>
            <a:ext cx="5391150" cy="7600950"/>
            <a:chOff x="0" y="0"/>
            <a:chExt cx="7188200" cy="101346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7188200" cy="10134600"/>
            </a:xfrm>
            <a:custGeom>
              <a:avLst/>
              <a:gdLst/>
              <a:ahLst/>
              <a:cxnLst/>
              <a:rect r="r" b="b" t="t" l="l"/>
              <a:pathLst>
                <a:path h="10134600" w="7188200">
                  <a:moveTo>
                    <a:pt x="718820" y="0"/>
                  </a:moveTo>
                  <a:lnTo>
                    <a:pt x="6469380" y="0"/>
                  </a:lnTo>
                  <a:cubicBezTo>
                    <a:pt x="6660023" y="0"/>
                    <a:pt x="6842858" y="75733"/>
                    <a:pt x="6977662" y="210537"/>
                  </a:cubicBezTo>
                  <a:cubicBezTo>
                    <a:pt x="7112467" y="345342"/>
                    <a:pt x="7188200" y="528177"/>
                    <a:pt x="7188200" y="718820"/>
                  </a:cubicBezTo>
                  <a:lnTo>
                    <a:pt x="7188200" y="9415780"/>
                  </a:lnTo>
                  <a:cubicBezTo>
                    <a:pt x="7188200" y="9812774"/>
                    <a:pt x="6866373" y="10134600"/>
                    <a:pt x="6469380" y="10134600"/>
                  </a:cubicBezTo>
                  <a:lnTo>
                    <a:pt x="718820" y="10134600"/>
                  </a:lnTo>
                  <a:cubicBezTo>
                    <a:pt x="321827" y="10134600"/>
                    <a:pt x="0" y="9812773"/>
                    <a:pt x="0" y="9415780"/>
                  </a:cubicBezTo>
                  <a:lnTo>
                    <a:pt x="0" y="718820"/>
                  </a:lnTo>
                  <a:cubicBezTo>
                    <a:pt x="0" y="321827"/>
                    <a:pt x="321827" y="0"/>
                    <a:pt x="718820" y="0"/>
                  </a:cubicBezTo>
                  <a:close/>
                </a:path>
              </a:pathLst>
            </a:custGeom>
            <a:solidFill>
              <a:srgbClr val="0D1B3E">
                <a:alpha val="80000"/>
              </a:srgbClr>
            </a:solidFill>
            <a:ln w="19050" cap="sq">
              <a:solidFill>
                <a:srgbClr val="F06D2B">
                  <a:alpha val="80000"/>
                </a:srgbClr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7188200" cy="10172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066800" y="2247900"/>
            <a:ext cx="4781550" cy="459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20"/>
              </a:lnSpc>
            </a:pPr>
            <a:r>
              <a:rPr lang="en-US" sz="3200">
                <a:solidFill>
                  <a:srgbClr val="F06D2B"/>
                </a:solidFill>
                <a:latin typeface="Charlevoix"/>
                <a:ea typeface="Charlevoix"/>
                <a:cs typeface="Charlevoix"/>
                <a:sym typeface="Charlevoix"/>
              </a:rPr>
              <a:t>JÚNIOR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66800" y="2762250"/>
            <a:ext cx="4781550" cy="300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40"/>
              </a:lnSpc>
            </a:pPr>
            <a:r>
              <a:rPr lang="en-US" sz="1800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Foco no Código</a:t>
            </a:r>
          </a:p>
        </p:txBody>
      </p:sp>
      <p:sp>
        <p:nvSpPr>
          <p:cNvPr name="AutoShape 9" id="9"/>
          <p:cNvSpPr/>
          <p:nvPr/>
        </p:nvSpPr>
        <p:spPr>
          <a:xfrm>
            <a:off x="2981325" y="3257550"/>
            <a:ext cx="952500" cy="0"/>
          </a:xfrm>
          <a:prstGeom prst="line">
            <a:avLst/>
          </a:prstGeom>
          <a:ln cap="flat" w="19050">
            <a:solidFill>
              <a:srgbClr val="F06D2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0" id="10"/>
          <p:cNvSpPr txBox="true"/>
          <p:nvPr/>
        </p:nvSpPr>
        <p:spPr>
          <a:xfrm rot="0">
            <a:off x="1066800" y="3476625"/>
            <a:ext cx="4781550" cy="340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00"/>
              </a:lnSpc>
            </a:pPr>
            <a:r>
              <a:rPr lang="en-US" sz="1800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▸  O objetivo é fazer funcionar.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66800" y="3943350"/>
            <a:ext cx="4781550" cy="340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00"/>
              </a:lnSpc>
            </a:pPr>
            <a:r>
              <a:rPr lang="en-US" sz="1800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▸  Pergunta muito, precisa de mentoria.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66800" y="4410075"/>
            <a:ext cx="4781550" cy="6838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00"/>
              </a:lnSpc>
            </a:pPr>
            <a:r>
              <a:rPr lang="en-US" sz="1800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▸  O maior erro: ter medo de pedir ajuda e travar.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6438900" y="1924050"/>
            <a:ext cx="5391150" cy="7600950"/>
            <a:chOff x="0" y="0"/>
            <a:chExt cx="7188200" cy="101346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7188200" cy="10134600"/>
            </a:xfrm>
            <a:custGeom>
              <a:avLst/>
              <a:gdLst/>
              <a:ahLst/>
              <a:cxnLst/>
              <a:rect r="r" b="b" t="t" l="l"/>
              <a:pathLst>
                <a:path h="10134600" w="7188200">
                  <a:moveTo>
                    <a:pt x="718820" y="0"/>
                  </a:moveTo>
                  <a:lnTo>
                    <a:pt x="6469380" y="0"/>
                  </a:lnTo>
                  <a:cubicBezTo>
                    <a:pt x="6660023" y="0"/>
                    <a:pt x="6842858" y="75733"/>
                    <a:pt x="6977662" y="210537"/>
                  </a:cubicBezTo>
                  <a:cubicBezTo>
                    <a:pt x="7112467" y="345342"/>
                    <a:pt x="7188200" y="528177"/>
                    <a:pt x="7188200" y="718820"/>
                  </a:cubicBezTo>
                  <a:lnTo>
                    <a:pt x="7188200" y="9415780"/>
                  </a:lnTo>
                  <a:cubicBezTo>
                    <a:pt x="7188200" y="9812774"/>
                    <a:pt x="6866373" y="10134600"/>
                    <a:pt x="6469380" y="10134600"/>
                  </a:cubicBezTo>
                  <a:lnTo>
                    <a:pt x="718820" y="10134600"/>
                  </a:lnTo>
                  <a:cubicBezTo>
                    <a:pt x="321827" y="10134600"/>
                    <a:pt x="0" y="9812773"/>
                    <a:pt x="0" y="9415780"/>
                  </a:cubicBezTo>
                  <a:lnTo>
                    <a:pt x="0" y="718820"/>
                  </a:lnTo>
                  <a:cubicBezTo>
                    <a:pt x="0" y="321827"/>
                    <a:pt x="321827" y="0"/>
                    <a:pt x="718820" y="0"/>
                  </a:cubicBezTo>
                  <a:close/>
                </a:path>
              </a:pathLst>
            </a:custGeom>
            <a:solidFill>
              <a:srgbClr val="0D1B3E">
                <a:alpha val="80000"/>
              </a:srgbClr>
            </a:solidFill>
            <a:ln w="19050" cap="sq">
              <a:solidFill>
                <a:srgbClr val="68DDBD">
                  <a:alpha val="80000"/>
                </a:srgbClr>
              </a:solidFill>
              <a:prstDash val="solid"/>
              <a:miter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7188200" cy="10172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6743700" y="2247900"/>
            <a:ext cx="4781550" cy="459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20"/>
              </a:lnSpc>
            </a:pPr>
            <a:r>
              <a:rPr lang="en-US" sz="3200">
                <a:solidFill>
                  <a:srgbClr val="68DDBD"/>
                </a:solidFill>
                <a:latin typeface="Charlevoix"/>
                <a:ea typeface="Charlevoix"/>
                <a:cs typeface="Charlevoix"/>
                <a:sym typeface="Charlevoix"/>
              </a:rPr>
              <a:t>PLENO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743700" y="2762250"/>
            <a:ext cx="4781550" cy="300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40"/>
              </a:lnSpc>
            </a:pPr>
            <a:r>
              <a:rPr lang="en-US" sz="1800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Foco no Sistema</a:t>
            </a:r>
          </a:p>
        </p:txBody>
      </p:sp>
      <p:sp>
        <p:nvSpPr>
          <p:cNvPr name="AutoShape 18" id="18"/>
          <p:cNvSpPr/>
          <p:nvPr/>
        </p:nvSpPr>
        <p:spPr>
          <a:xfrm>
            <a:off x="8658225" y="3257550"/>
            <a:ext cx="952500" cy="0"/>
          </a:xfrm>
          <a:prstGeom prst="line">
            <a:avLst/>
          </a:prstGeom>
          <a:ln cap="flat" w="19050">
            <a:solidFill>
              <a:srgbClr val="68DDB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9" id="19"/>
          <p:cNvSpPr txBox="true"/>
          <p:nvPr/>
        </p:nvSpPr>
        <p:spPr>
          <a:xfrm rot="0">
            <a:off x="6743700" y="3476625"/>
            <a:ext cx="4781550" cy="6838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00"/>
              </a:lnSpc>
            </a:pPr>
            <a:r>
              <a:rPr lang="en-US" sz="1800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▸  O objetivo é não quebrar o que já existe.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6743700" y="4286250"/>
            <a:ext cx="4781550" cy="340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00"/>
              </a:lnSpc>
            </a:pPr>
            <a:r>
              <a:rPr lang="en-US" sz="1800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▸  Domina a arquitetura, trabalha sozinho.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6743700" y="4752975"/>
            <a:ext cx="4781550" cy="6838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00"/>
              </a:lnSpc>
            </a:pPr>
            <a:r>
              <a:rPr lang="en-US" sz="1800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▸  Entende o impacto do seu código no banco de dados e na nuvem.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12115800" y="1924050"/>
            <a:ext cx="5391150" cy="7600950"/>
            <a:chOff x="0" y="0"/>
            <a:chExt cx="7188200" cy="101346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7188200" cy="10134600"/>
            </a:xfrm>
            <a:custGeom>
              <a:avLst/>
              <a:gdLst/>
              <a:ahLst/>
              <a:cxnLst/>
              <a:rect r="r" b="b" t="t" l="l"/>
              <a:pathLst>
                <a:path h="10134600" w="7188200">
                  <a:moveTo>
                    <a:pt x="718820" y="0"/>
                  </a:moveTo>
                  <a:lnTo>
                    <a:pt x="6469380" y="0"/>
                  </a:lnTo>
                  <a:cubicBezTo>
                    <a:pt x="6660023" y="0"/>
                    <a:pt x="6842858" y="75733"/>
                    <a:pt x="6977662" y="210537"/>
                  </a:cubicBezTo>
                  <a:cubicBezTo>
                    <a:pt x="7112467" y="345342"/>
                    <a:pt x="7188200" y="528177"/>
                    <a:pt x="7188200" y="718820"/>
                  </a:cubicBezTo>
                  <a:lnTo>
                    <a:pt x="7188200" y="9415780"/>
                  </a:lnTo>
                  <a:cubicBezTo>
                    <a:pt x="7188200" y="9812774"/>
                    <a:pt x="6866373" y="10134600"/>
                    <a:pt x="6469380" y="10134600"/>
                  </a:cubicBezTo>
                  <a:lnTo>
                    <a:pt x="718820" y="10134600"/>
                  </a:lnTo>
                  <a:cubicBezTo>
                    <a:pt x="321827" y="10134600"/>
                    <a:pt x="0" y="9812773"/>
                    <a:pt x="0" y="9415780"/>
                  </a:cubicBezTo>
                  <a:lnTo>
                    <a:pt x="0" y="718820"/>
                  </a:lnTo>
                  <a:cubicBezTo>
                    <a:pt x="0" y="321827"/>
                    <a:pt x="321827" y="0"/>
                    <a:pt x="718820" y="0"/>
                  </a:cubicBezTo>
                  <a:close/>
                </a:path>
              </a:pathLst>
            </a:custGeom>
            <a:solidFill>
              <a:srgbClr val="0D1B3E">
                <a:alpha val="80000"/>
              </a:srgbClr>
            </a:solidFill>
            <a:ln w="19050" cap="sq">
              <a:solidFill>
                <a:srgbClr val="FFFFFF">
                  <a:alpha val="80000"/>
                </a:srgbClr>
              </a:solidFill>
              <a:prstDash val="solid"/>
              <a:miter/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7188200" cy="10172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25" id="25"/>
          <p:cNvSpPr txBox="true"/>
          <p:nvPr/>
        </p:nvSpPr>
        <p:spPr>
          <a:xfrm rot="0">
            <a:off x="12420600" y="2247900"/>
            <a:ext cx="4781550" cy="459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20"/>
              </a:lnSpc>
            </a:pPr>
            <a:r>
              <a:rPr lang="en-US" sz="3200">
                <a:solidFill>
                  <a:srgbClr val="FFFFFF"/>
                </a:solidFill>
                <a:latin typeface="Charlevoix"/>
                <a:ea typeface="Charlevoix"/>
                <a:cs typeface="Charlevoix"/>
                <a:sym typeface="Charlevoix"/>
              </a:rPr>
              <a:t>SÊNIOR / ARQUITETO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2420600" y="2762250"/>
            <a:ext cx="4781550" cy="300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40"/>
              </a:lnSpc>
            </a:pPr>
            <a:r>
              <a:rPr lang="en-US" sz="1800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Foco no Negócio</a:t>
            </a:r>
          </a:p>
        </p:txBody>
      </p:sp>
      <p:sp>
        <p:nvSpPr>
          <p:cNvPr name="AutoShape 27" id="27"/>
          <p:cNvSpPr/>
          <p:nvPr/>
        </p:nvSpPr>
        <p:spPr>
          <a:xfrm>
            <a:off x="14335125" y="3257550"/>
            <a:ext cx="952500" cy="0"/>
          </a:xfrm>
          <a:prstGeom prst="line">
            <a:avLst/>
          </a:prstGeom>
          <a:ln cap="flat" w="1905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28" id="28"/>
          <p:cNvSpPr txBox="true"/>
          <p:nvPr/>
        </p:nvSpPr>
        <p:spPr>
          <a:xfrm rot="0">
            <a:off x="12420600" y="3476625"/>
            <a:ext cx="4781550" cy="6838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00"/>
              </a:lnSpc>
            </a:pPr>
            <a:r>
              <a:rPr lang="en-US" sz="1800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▸  O objetivo é o custo, a segurança e a escalabilidade.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2420600" y="4286250"/>
            <a:ext cx="4781550" cy="6838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00"/>
              </a:lnSpc>
            </a:pPr>
            <a:r>
              <a:rPr lang="en-US" sz="1800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▸  Resolve problemas de infraestrutura (AWS, custos de servidor).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2420600" y="5095875"/>
            <a:ext cx="4781550" cy="6838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00"/>
              </a:lnSpc>
            </a:pPr>
            <a:r>
              <a:rPr lang="en-US" sz="1800">
                <a:solidFill>
                  <a:srgbClr val="CCCCCC"/>
                </a:solidFill>
                <a:latin typeface="Charlevoix"/>
                <a:ea typeface="Charlevoix"/>
                <a:cs typeface="Charlevoix"/>
                <a:sym typeface="Charlevoix"/>
              </a:rPr>
              <a:t>▸  Entende que, às vezes, a melhor linha de código é não escrever nenhuma.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DAHRPFa4Wuk</dc:identifier>
  <dcterms:modified xsi:type="dcterms:W3CDTF">2011-08-01T06:04:30Z</dcterms:modified>
  <cp:revision>1</cp:revision>
  <dc:title>Apresentação: SENAI Timbó - Mauricio</dc:title>
</cp:coreProperties>
</file>